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2" r:id="rId24"/>
    <p:sldId id="271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pos="4040" userDrawn="1">
          <p15:clr>
            <a:srgbClr val="A4A3A4"/>
          </p15:clr>
        </p15:guide>
        <p15:guide id="4" pos="414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00"/>
    <a:srgbClr val="EA1B35"/>
    <a:srgbClr val="AC1023"/>
    <a:srgbClr val="890D1C"/>
    <a:srgbClr val="900906"/>
    <a:srgbClr val="910091"/>
    <a:srgbClr val="345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pos="3840"/>
        <p:guide pos="3940"/>
        <p:guide pos="4040"/>
        <p:guide pos="41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dLbl>
              <c:idx val="0"/>
              <c:layout>
                <c:manualLayout>
                  <c:x val="-1.1865442887933056E-3"/>
                  <c:y val="0.12165257054616738"/>
                </c:manualLayout>
              </c:layout>
              <c:tx>
                <c:rich>
                  <a:bodyPr/>
                  <a:lstStyle/>
                  <a:p>
                    <a:fld id="{3CF70511-CB2F-467B-BB90-950F4F0CC8C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BB-4E34-8A44-E6557E79EBE1}"/>
                </c:ext>
              </c:extLst>
            </c:dLbl>
            <c:dLbl>
              <c:idx val="1"/>
              <c:layout>
                <c:manualLayout>
                  <c:x val="-4.3506121335994614E-17"/>
                  <c:y val="0.121652570546167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C8-4EFD-BF5B-6EF04E4F38A7}"/>
                </c:ext>
              </c:extLst>
            </c:dLbl>
            <c:dLbl>
              <c:idx val="2"/>
              <c:layout>
                <c:manualLayout>
                  <c:x val="0"/>
                  <c:y val="0.11388669319974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C8-4EFD-BF5B-6EF04E4F38A7}"/>
                </c:ext>
              </c:extLst>
            </c:dLbl>
            <c:dLbl>
              <c:idx val="3"/>
              <c:layout>
                <c:manualLayout>
                  <c:x val="0"/>
                  <c:y val="0.119063944764025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C8-4EFD-BF5B-6EF04E4F3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01.01.2017</c:v>
                </c:pt>
                <c:pt idx="1">
                  <c:v>на 01.01.2018 </c:v>
                </c:pt>
                <c:pt idx="2">
                  <c:v>на 01.01.2019</c:v>
                </c:pt>
                <c:pt idx="3">
                  <c:v>на 01.01.2020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66334</c:v>
                </c:pt>
                <c:pt idx="1">
                  <c:v>77068</c:v>
                </c:pt>
                <c:pt idx="2">
                  <c:v>84979</c:v>
                </c:pt>
                <c:pt idx="3">
                  <c:v>92116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B-4E34-8A44-E6557E79EB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9958872"/>
        <c:axId val="499955920"/>
      </c:barChart>
      <c:catAx>
        <c:axId val="49995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9955920"/>
        <c:crosses val="autoZero"/>
        <c:auto val="1"/>
        <c:lblAlgn val="ctr"/>
        <c:lblOffset val="100"/>
        <c:noMultiLvlLbl val="0"/>
      </c:catAx>
      <c:valAx>
        <c:axId val="499955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99958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Характеристики бюджета на 2021 год </a:t>
            </a:r>
            <a:br>
              <a:rPr lang="ru-RU" dirty="0"/>
            </a:br>
            <a:r>
              <a:rPr lang="ru-RU" dirty="0"/>
              <a:t>и плановый период 2022-2023 </a:t>
            </a:r>
            <a:r>
              <a:rPr lang="ru-RU" dirty="0" smtClean="0"/>
              <a:t>годов (тыс.</a:t>
            </a:r>
            <a:r>
              <a:rPr lang="ru-RU" baseline="0" dirty="0" smtClean="0"/>
              <a:t> руб.)</a:t>
            </a:r>
            <a:r>
              <a:rPr lang="ru-RU" dirty="0" smtClean="0"/>
              <a:t>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5246636771300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0A-4053-8F71-8A8AE0506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276792.09999999998</c:v>
                </c:pt>
                <c:pt idx="1">
                  <c:v>287581.59999999998</c:v>
                </c:pt>
                <c:pt idx="2">
                  <c:v>298962.3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A-4053-8F71-8A8AE05067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741405082212259E-2"/>
                  <c:y val="-2.2870211549456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0A-4053-8F71-8A8AE0506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276792.09999999998</c:v>
                </c:pt>
                <c:pt idx="1">
                  <c:v>287581.59999999998</c:v>
                </c:pt>
                <c:pt idx="2">
                  <c:v>298962.3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A-4053-8F71-8A8AE0506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34483600"/>
        <c:axId val="534493768"/>
        <c:axId val="0"/>
      </c:bar3DChart>
      <c:catAx>
        <c:axId val="5344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4493768"/>
        <c:crosses val="autoZero"/>
        <c:auto val="1"/>
        <c:lblAlgn val="ctr"/>
        <c:lblOffset val="100"/>
        <c:noMultiLvlLbl val="0"/>
      </c:catAx>
      <c:valAx>
        <c:axId val="53449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448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592533220342973"/>
          <c:y val="0.94254444609518151"/>
          <c:w val="0.15989813541406359"/>
          <c:h val="4.365854097004997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/>
              <a:t>Общая структура доходов бюджета </a:t>
            </a:r>
            <a:endParaRPr lang="ru-RU" sz="2400" dirty="0" smtClean="0"/>
          </a:p>
          <a:p>
            <a:pPr>
              <a:defRPr sz="2400"/>
            </a:pPr>
            <a:r>
              <a:rPr lang="ru-RU" sz="2400" dirty="0" smtClean="0"/>
              <a:t>ВМО </a:t>
            </a:r>
            <a:r>
              <a:rPr lang="ru-RU" sz="2400" dirty="0"/>
              <a:t>поселок </a:t>
            </a:r>
            <a:r>
              <a:rPr lang="ru-RU" sz="2400" dirty="0" err="1"/>
              <a:t>Шушары</a:t>
            </a:r>
            <a:r>
              <a:rPr lang="ru-RU" sz="2400" dirty="0"/>
              <a:t> на 2021 </a:t>
            </a:r>
            <a:r>
              <a:rPr lang="ru-RU" sz="2400" dirty="0" smtClean="0"/>
              <a:t>год (тыс.</a:t>
            </a:r>
            <a:r>
              <a:rPr lang="ru-RU" sz="2400" baseline="0" dirty="0" smtClean="0"/>
              <a:t> руб.)</a:t>
            </a:r>
            <a:endParaRPr lang="ru-RU" sz="2400" dirty="0"/>
          </a:p>
        </c:rich>
      </c:tx>
      <c:layout>
        <c:manualLayout>
          <c:xMode val="edge"/>
          <c:yMode val="edge"/>
          <c:x val="0.26682489957572508"/>
          <c:y val="1.3632489550213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CF64-40F2-82D4-A1327442BB29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CF64-40F2-82D4-A1327442BB29}"/>
              </c:ext>
            </c:extLst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F64-40F2-82D4-A1327442BB2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4F12F74-79F9-46B1-BC27-1E50ACAA94B0}" type="VALUE">
                      <a:rPr lang="ru-RU" smtClean="0"/>
                      <a:pPr/>
                      <a:t>[ЗНАЧЕНИЕ]</a:t>
                    </a:fld>
                    <a:r>
                      <a:rPr lang="ru-RU" baseline="0" smtClean="0"/>
                      <a:t> тыс. руб. </a:t>
                    </a:r>
                  </a:p>
                  <a:p>
                    <a:fld id="{E2CF54FF-0C6B-4243-BDAC-826224DF01F8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64-40F2-82D4-A1327442BB29}"/>
                </c:ext>
              </c:extLst>
            </c:dLbl>
            <c:dLbl>
              <c:idx val="1"/>
              <c:layout>
                <c:manualLayout>
                  <c:x val="-7.0864620183346647E-2"/>
                  <c:y val="-0.15632064474161603"/>
                </c:manualLayout>
              </c:layout>
              <c:tx>
                <c:rich>
                  <a:bodyPr/>
                  <a:lstStyle/>
                  <a:p>
                    <a:fld id="{98E78A9E-E6F6-43B4-8467-779D931A2944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тыс. </a:t>
                    </a:r>
                    <a:r>
                      <a:rPr lang="ru-RU" smtClean="0"/>
                      <a:t>руб. 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9389F22-ACFE-4B5F-8E3A-4FA032281C85}" type="PERCENTAGE">
                      <a:rPr lang="ru-RU" baseline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64-40F2-82D4-A1327442BB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D704F4B-A072-4F7E-8840-B95F3AAF2073}" type="VALUE">
                      <a:rPr lang="ru-RU" smtClean="0"/>
                      <a:pPr/>
                      <a:t>[ЗНАЧЕНИЕ]</a:t>
                    </a:fld>
                    <a:r>
                      <a:rPr lang="ru-RU" baseline="0" dirty="0" smtClean="0"/>
                      <a:t> тыс. руб. </a:t>
                    </a:r>
                  </a:p>
                  <a:p>
                    <a:fld id="{EE82FBB8-3025-4A6A-AFCD-DF1406FC453D}" type="PERCENTAGE">
                      <a:rPr lang="ru-RU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64-40F2-82D4-A1327442BB2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(Налог на доходы физических лиц)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117250</c:v>
                </c:pt>
                <c:pt idx="1">
                  <c:v>3761.8</c:v>
                </c:pt>
                <c:pt idx="2">
                  <c:v>155780.29999999999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4-40F2-82D4-A1327442BB2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24820267031835"/>
          <c:y val="0.38649861134666813"/>
          <c:w val="0.34388223211229024"/>
          <c:h val="0.3478546182652459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структура доходов</a:t>
            </a:r>
            <a:r>
              <a:rPr lang="ru-RU" sz="2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ВМО поселок </a:t>
            </a:r>
            <a:r>
              <a:rPr lang="ru-RU" sz="20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2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2022 год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095194135215857"/>
          <c:w val="0.99783660208303104"/>
          <c:h val="0.64001629106706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8A3-44F0-BC27-8026A1E4D0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A3-44F0-BC27-8026A1E4D0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A3-44F0-BC27-8026A1E4D0FD}"/>
              </c:ext>
            </c:extLst>
          </c:dPt>
          <c:dLbls>
            <c:dLbl>
              <c:idx val="0"/>
              <c:layout>
                <c:manualLayout>
                  <c:x val="-0.21897255305398383"/>
                  <c:y val="-1.0903249162820164E-2"/>
                </c:manualLayout>
              </c:layout>
              <c:tx>
                <c:rich>
                  <a:bodyPr/>
                  <a:lstStyle/>
                  <a:p>
                    <a:fld id="{A9411FF2-C118-4318-BC72-C59316BDB369}" type="VALUE">
                      <a:rPr lang="ru-RU" smtClean="0"/>
                      <a:pPr/>
                      <a:t>[ЗНАЧЕНИЕ]</a:t>
                    </a:fld>
                    <a:r>
                      <a:rPr lang="ru-RU" baseline="0" dirty="0" smtClean="0"/>
                      <a:t> тыс. </a:t>
                    </a:r>
                    <a:r>
                      <a:rPr lang="ru-RU" baseline="0" smtClean="0"/>
                      <a:t>руб. </a:t>
                    </a:r>
                    <a:fld id="{1B476F01-D539-4190-9C1B-4637611B2FF8}" type="PERCENTAGE">
                      <a:rPr lang="ru-RU" baseline="0"/>
                      <a:pPr/>
                      <a:t>[ПРОЦЕНТ]</a:t>
                    </a:fld>
                    <a:endParaRPr lang="ru-RU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8A3-44F0-BC27-8026A1E4D0FD}"/>
                </c:ext>
              </c:extLst>
            </c:dLbl>
            <c:dLbl>
              <c:idx val="1"/>
              <c:layout>
                <c:manualLayout>
                  <c:x val="-6.7001675041876041E-2"/>
                  <c:y val="-2.6093040094126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7147DD1-7379-432D-834E-85741F24D440}" type="VALUE">
                      <a:rPr lang="ru-RU" smtClean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тыс. </a:t>
                    </a:r>
                    <a:r>
                      <a:rPr lang="ru-RU" baseline="0" smtClean="0"/>
                      <a:t>руб. </a:t>
                    </a:r>
                    <a:fld id="{CA47D1B7-5D3A-4641-8965-D3E0A2F616CD}" type="PERCENTAGE">
                      <a:rPr lang="ru-RU" baseline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21496370742603"/>
                      <c:h val="0.106321839080459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8A3-44F0-BC27-8026A1E4D0FD}"/>
                </c:ext>
              </c:extLst>
            </c:dLbl>
            <c:dLbl>
              <c:idx val="2"/>
              <c:layout>
                <c:manualLayout>
                  <c:x val="6.5884980457844772E-2"/>
                  <c:y val="-0.114969499502217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2BFAF82-B652-4563-9BA2-78C6A76BE58E}" type="VALUE">
                      <a:rPr lang="ru-RU" smtClean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тыс. </a:t>
                    </a:r>
                    <a:r>
                      <a:rPr lang="ru-RU" baseline="0" smtClean="0"/>
                      <a:t>руб. </a:t>
                    </a:r>
                    <a:fld id="{5C6EC99E-5C08-4ADF-92DB-2D7216086CBF}" type="PERCENTAGE">
                      <a:rPr lang="ru-RU" baseline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32998324958123"/>
                      <c:h val="0.13965517241379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8A3-44F0-BC27-8026A1E4D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(Налог на доходы физических лиц)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121703.9</c:v>
                </c:pt>
                <c:pt idx="1">
                  <c:v>3667.8</c:v>
                </c:pt>
                <c:pt idx="2">
                  <c:v>162209.9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3-44F0-BC27-8026A1E4D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структура доходов</a:t>
            </a:r>
            <a:r>
              <a:rPr lang="ru-RU" sz="2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ВМО поселок </a:t>
            </a:r>
            <a:r>
              <a:rPr lang="ru-RU" sz="2000" b="1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20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 год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095194135215857"/>
          <c:w val="0.99878200410133922"/>
          <c:h val="0.64001629106706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8C-4980-9EA9-FE0C72B248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8C-4980-9EA9-FE0C72B248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B8C-4980-9EA9-FE0C72B248F4}"/>
              </c:ext>
            </c:extLst>
          </c:dPt>
          <c:dLbls>
            <c:dLbl>
              <c:idx val="0"/>
              <c:layout>
                <c:manualLayout>
                  <c:x val="-0.1338506760728983"/>
                  <c:y val="1.4814010317675808E-2"/>
                </c:manualLayout>
              </c:layout>
              <c:tx>
                <c:rich>
                  <a:bodyPr/>
                  <a:lstStyle/>
                  <a:p>
                    <a:fld id="{607C2734-A5FC-4E52-8EC5-F29CE316D6A0}" type="VALUE">
                      <a:rPr lang="ru-RU" smtClean="0"/>
                      <a:pPr/>
                      <a:t>[ЗНАЧЕНИЕ]</a:t>
                    </a:fld>
                    <a:r>
                      <a:rPr lang="ru-RU" baseline="0" dirty="0" smtClean="0"/>
                      <a:t> тыс. </a:t>
                    </a:r>
                    <a:r>
                      <a:rPr lang="ru-RU" baseline="0" smtClean="0"/>
                      <a:t>руб. </a:t>
                    </a:r>
                    <a:fld id="{2128040A-E64F-4525-9AC6-93A0D5B38658}" type="PERCENTAGE">
                      <a:rPr lang="ru-RU" baseline="0"/>
                      <a:pPr/>
                      <a:t>[ПРОЦЕНТ]</a:t>
                    </a:fld>
                    <a:endParaRPr lang="ru-RU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8C-4980-9EA9-FE0C72B248F4}"/>
                </c:ext>
              </c:extLst>
            </c:dLbl>
            <c:dLbl>
              <c:idx val="1"/>
              <c:layout>
                <c:manualLayout>
                  <c:x val="-5.4673721340388004E-2"/>
                  <c:y val="-1.6674088152774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CF82765-06F2-475A-8A05-04FDEE33CFCD}" type="VALUE">
                      <a:rPr lang="ru-RU" smtClean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baseline="0" smtClean="0"/>
                      <a:t> тыс. руб. </a:t>
                    </a:r>
                    <a:fld id="{0AFBFEF1-D35A-467F-9144-3BEAF0908B3A}" type="PERCENTAGE">
                      <a:rPr lang="ru-RU" baseline="0" smtClean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22986478542036"/>
                      <c:h val="9.31034482758620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8C-4980-9EA9-FE0C72B248F4}"/>
                </c:ext>
              </c:extLst>
            </c:dLbl>
            <c:dLbl>
              <c:idx val="2"/>
              <c:layout>
                <c:manualLayout>
                  <c:x val="7.2310405643738973E-2"/>
                  <c:y val="-8.6661417322834652E-2"/>
                </c:manualLayout>
              </c:layout>
              <c:tx>
                <c:rich>
                  <a:bodyPr/>
                  <a:lstStyle/>
                  <a:p>
                    <a:fld id="{374A76A2-1891-4884-86F3-BFFA47923C36}" type="VALUE">
                      <a:rPr lang="ru-RU" smtClean="0"/>
                      <a:pPr/>
                      <a:t>[ЗНАЧЕНИЕ]</a:t>
                    </a:fld>
                    <a:r>
                      <a:rPr lang="ru-RU" baseline="0" smtClean="0"/>
                      <a:t> тыс. руб. </a:t>
                    </a:r>
                    <a:fld id="{475E6C57-AFC3-4DC3-A489-AC08512B4BE7}" type="PERCENTAGE">
                      <a:rPr lang="ru-RU" baseline="0"/>
                      <a:pPr/>
                      <a:t>[ПРОЦЕНТ]</a:t>
                    </a:fld>
                    <a:endParaRPr lang="ru-RU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8C-4980-9EA9-FE0C72B24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(Налог на доходы физических лиц)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127508.2</c:v>
                </c:pt>
                <c:pt idx="1">
                  <c:v>3736.5</c:v>
                </c:pt>
                <c:pt idx="2">
                  <c:v>167717.6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8C-4980-9EA9-FE0C72B24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chemeClr val="tx1"/>
                </a:solidFill>
              </a:rPr>
              <a:t>Структура безвозмездных поступлений  в 2021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215404912751804"/>
          <c:y val="0.2408454489263927"/>
          <c:w val="0.37569199498375316"/>
          <c:h val="0.721892809473901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91C-4FD3-A5D0-947B7964A283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91C-4FD3-A5D0-947B7964A2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91C-4FD3-A5D0-947B7964A283}"/>
              </c:ext>
            </c:extLst>
          </c:dPt>
          <c:dPt>
            <c:idx val="3"/>
            <c:bubble3D val="0"/>
            <c:explosion val="7"/>
            <c:spPr>
              <a:solidFill>
                <a:srgbClr val="AC10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1C-4FD3-A5D0-947B7964A283}"/>
              </c:ext>
            </c:extLst>
          </c:dPt>
          <c:dPt>
            <c:idx val="4"/>
            <c:bubble3D val="0"/>
            <c:explosion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1C-4FD3-A5D0-947B7964A283}"/>
              </c:ext>
            </c:extLst>
          </c:dPt>
          <c:dPt>
            <c:idx val="5"/>
            <c:bubble3D val="0"/>
            <c:explosion val="4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91C-4FD3-A5D0-947B7964A283}"/>
              </c:ext>
            </c:extLst>
          </c:dPt>
          <c:dLbls>
            <c:dLbl>
              <c:idx val="0"/>
              <c:layout>
                <c:manualLayout>
                  <c:x val="5.7430478827801945E-2"/>
                  <c:y val="-6.508904396429121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3DE1F4B-D668-46C9-B6E4-A5C13CEB5242}" type="CATEGORYNAME">
                      <a:rPr lang="ru-RU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600"/>
                    </a:pPr>
                    <a:fld id="{3181FDF4-4D0E-4E16-B1E4-7B3D1383DA28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 smtClean="0"/>
                      <a:t> тыс. руб.</a:t>
                    </a:r>
                  </a:p>
                  <a:p>
                    <a:pPr>
                      <a:defRPr sz="1600"/>
                    </a:pPr>
                    <a:r>
                      <a:rPr lang="ru-RU" baseline="0" dirty="0" smtClean="0"/>
                      <a:t> </a:t>
                    </a:r>
                    <a:fld id="{0244CC26-2D30-4E34-8EB6-50BFEAC30B98}" type="PERCENTAGE">
                      <a:rPr lang="ru-RU" baseline="0"/>
                      <a:pPr>
                        <a:defRPr sz="1600"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5518058022494"/>
                      <c:h val="0.217371430466926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91C-4FD3-A5D0-947B7964A283}"/>
                </c:ext>
              </c:extLst>
            </c:dLbl>
            <c:dLbl>
              <c:idx val="1"/>
              <c:layout>
                <c:manualLayout>
                  <c:x val="2.7827116637063266E-2"/>
                  <c:y val="-0.2045588851156638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9FB668E-E890-4265-8456-B7BF8F1AD9C9}" type="CATEGORYNAME">
                      <a:rPr lang="ru-RU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600">
                        <a:solidFill>
                          <a:schemeClr val="accent1"/>
                        </a:solidFill>
                      </a:defRPr>
                    </a:pPr>
                    <a:fld id="{8B57C121-69A3-444F-B971-EC038142D256}" type="VALUE">
                      <a:rPr lang="ru-RU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тыс. руб. </a:t>
                    </a:r>
                  </a:p>
                  <a:p>
                    <a:pPr>
                      <a:defRPr sz="1600">
                        <a:solidFill>
                          <a:schemeClr val="accent1"/>
                        </a:solidFill>
                      </a:defRPr>
                    </a:pPr>
                    <a:fld id="{6A1F7639-D5E9-49ED-8C0B-392344014C9C}" type="PERCENTAGE">
                      <a:rPr lang="ru-RU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4701006512729"/>
                      <c:h val="0.245578568081833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1C-4FD3-A5D0-947B7964A283}"/>
                </c:ext>
              </c:extLst>
            </c:dLbl>
            <c:dLbl>
              <c:idx val="2"/>
              <c:layout>
                <c:manualLayout>
                  <c:x val="2.2498519834221527E-2"/>
                  <c:y val="6.041986457853898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3F9ED92-6B6E-4E83-BB75-7784F465C823}" type="CATEGORYNAME">
                      <a:rPr lang="ru-RU" sz="160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; </a:t>
                    </a:r>
                  </a:p>
                  <a:p>
                    <a:pPr>
                      <a:defRPr sz="1600"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fld id="{C2B9D06A-455B-4DF9-8D88-BF58E7B67609}" type="VALUE">
                      <a:rPr lang="ru-RU" sz="1600" baseline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sz="16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тыс. руб. </a:t>
                    </a:r>
                  </a:p>
                  <a:p>
                    <a:pPr>
                      <a:defRPr sz="1600">
                        <a:solidFill>
                          <a:schemeClr val="bg1">
                            <a:lumMod val="50000"/>
                          </a:schemeClr>
                        </a:solidFill>
                      </a:defRPr>
                    </a:pPr>
                    <a:fld id="{E591EE45-9873-48C0-8EAA-0550DAEBE643}" type="PERCENTAGE">
                      <a:rPr lang="ru-RU" sz="1600" baseline="0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60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048083243591"/>
                      <c:h val="0.247709320695102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91C-4FD3-A5D0-947B7964A283}"/>
                </c:ext>
              </c:extLst>
            </c:dLbl>
            <c:dLbl>
              <c:idx val="3"/>
              <c:layout>
                <c:manualLayout>
                  <c:x val="-0.12729430357617377"/>
                  <c:y val="-8.940213042090110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rgbClr val="AC102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3BEBD38-A8AE-42D1-B944-B8E6FD6C2203}" type="CATEGORYNAME">
                      <a:rPr lang="ru-RU" sz="1600" dirty="0">
                        <a:solidFill>
                          <a:srgbClr val="AC1023"/>
                        </a:solidFill>
                      </a:rPr>
                      <a:pPr>
                        <a:defRPr sz="1600">
                          <a:solidFill>
                            <a:srgbClr val="AC1023"/>
                          </a:solidFill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rgbClr val="AC1023"/>
                        </a:solidFill>
                      </a:rPr>
                      <a:t>; </a:t>
                    </a:r>
                    <a:endParaRPr lang="ru-RU" sz="1600" baseline="0" dirty="0" smtClean="0">
                      <a:solidFill>
                        <a:srgbClr val="AC1023"/>
                      </a:solidFill>
                    </a:endParaRPr>
                  </a:p>
                  <a:p>
                    <a:pPr>
                      <a:defRPr sz="1600">
                        <a:solidFill>
                          <a:srgbClr val="AC1023"/>
                        </a:solidFill>
                      </a:defRPr>
                    </a:pPr>
                    <a:fld id="{F16061DF-C273-488A-8404-27285ECFEF83}" type="VALUE">
                      <a:rPr lang="ru-RU" sz="1600" baseline="0" smtClean="0">
                        <a:solidFill>
                          <a:srgbClr val="AC1023"/>
                        </a:solidFill>
                      </a:rPr>
                      <a:pPr>
                        <a:defRPr sz="1600">
                          <a:solidFill>
                            <a:srgbClr val="AC1023"/>
                          </a:solidFill>
                        </a:defRPr>
                      </a:pPr>
                      <a:t>[ЗНАЧЕНИЕ]</a:t>
                    </a:fld>
                    <a:r>
                      <a:rPr lang="ru-RU" sz="1600" baseline="0" dirty="0" smtClean="0">
                        <a:solidFill>
                          <a:srgbClr val="AC1023"/>
                        </a:solidFill>
                      </a:rPr>
                      <a:t> тыс. руб. </a:t>
                    </a:r>
                    <a:fld id="{0145569B-3D69-4736-B465-FC62F7E425B6}" type="PERCENTAGE">
                      <a:rPr lang="ru-RU" sz="1600" baseline="0" dirty="0">
                        <a:solidFill>
                          <a:srgbClr val="AC1023"/>
                        </a:solidFill>
                      </a:rPr>
                      <a:pPr>
                        <a:defRPr sz="1600">
                          <a:solidFill>
                            <a:srgbClr val="AC1023"/>
                          </a:solidFill>
                        </a:defRPr>
                      </a:pPr>
                      <a:t>[ПРОЦЕНТ]</a:t>
                    </a:fld>
                    <a:endParaRPr lang="ru-RU" sz="1600" baseline="0" dirty="0" smtClean="0">
                      <a:solidFill>
                        <a:srgbClr val="AC1023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rgbClr val="AC102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54825340438125"/>
                      <c:h val="0.22662116040955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1C-4FD3-A5D0-947B7964A283}"/>
                </c:ext>
              </c:extLst>
            </c:dLbl>
            <c:dLbl>
              <c:idx val="4"/>
              <c:layout>
                <c:manualLayout>
                  <c:x val="-2.8419182948490232E-2"/>
                  <c:y val="0.1854721714288083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272A778-42B0-4635-BB35-6279522005AF}" type="CATEGORYNAME">
                      <a:rPr lang="ru-RU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600">
                        <a:solidFill>
                          <a:schemeClr val="accent1"/>
                        </a:solidFill>
                      </a:defRPr>
                    </a:pPr>
                    <a:fld id="{DBCE3205-6B95-4A60-B7F9-1660E7645FC8}" type="VALUE">
                      <a:rPr lang="ru-RU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тыс. руб. </a:t>
                    </a:r>
                  </a:p>
                  <a:p>
                    <a:pPr>
                      <a:defRPr sz="1600">
                        <a:solidFill>
                          <a:schemeClr val="accent1"/>
                        </a:solidFill>
                      </a:defRPr>
                    </a:pPr>
                    <a:fld id="{C1DE5499-147F-4C0D-8A32-BFC3EF8B3905}" type="PERCENTAGE">
                      <a:rPr lang="ru-RU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7529824757695"/>
                      <c:h val="0.226621222110269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1C-4FD3-A5D0-947B7964A283}"/>
                </c:ext>
              </c:extLst>
            </c:dLbl>
            <c:dLbl>
              <c:idx val="5"/>
              <c:layout>
                <c:manualLayout>
                  <c:x val="-0.13972760287734903"/>
                  <c:y val="6.589427506395824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30A4EAB-1D7F-45B4-8714-E13B09162261}" type="CATEGORYNAME">
                      <a:rPr lang="ru-RU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600">
                        <a:solidFill>
                          <a:schemeClr val="accent1"/>
                        </a:solidFill>
                      </a:defRPr>
                    </a:pPr>
                    <a:fld id="{1610E80F-9295-42E9-A54F-338A3FF0888D}" type="VALUE">
                      <a:rPr lang="ru-RU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 smtClean="0"/>
                      <a:t> тыс. руб. </a:t>
                    </a:r>
                  </a:p>
                  <a:p>
                    <a:pPr>
                      <a:defRPr sz="1600">
                        <a:solidFill>
                          <a:schemeClr val="accent1"/>
                        </a:solidFill>
                      </a:defRPr>
                    </a:pPr>
                    <a:fld id="{F888CE9F-CDBB-4703-92A7-CB2CD3857644}" type="PERCENTAGE">
                      <a:rPr lang="ru-RU" baseline="0" smtClean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53759621077557"/>
                      <c:h val="0.206839571593835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91C-4FD3-A5D0-947B7964A283}"/>
                </c:ext>
              </c:extLst>
            </c:dLbl>
            <c:spPr>
              <a:noFill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Дотации на выравнивание бюджетной обеспеченности</c:v>
                </c:pt>
                <c:pt idx="1">
                  <c:v>Субвенции по организации и осуществлению деятельности по опеке и попечительству</c:v>
                </c:pt>
                <c:pt idx="2">
                  <c:v>Субвенции по составлению протоколов об административных правонарушениях</c:v>
                </c:pt>
                <c:pt idx="3">
                  <c:v>Субвенции по организации и осуществлению уборки и санитарной очистки территории</c:v>
                </c:pt>
                <c:pt idx="4">
                  <c:v>Субвенция на содержание ребенка в семье опекуна и приемной семье</c:v>
                </c:pt>
                <c:pt idx="5">
                  <c:v>Субвенция на вознаграждение, причитающееся приемному родителю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42879.5</c:v>
                </c:pt>
                <c:pt idx="1">
                  <c:v>4502.2</c:v>
                </c:pt>
                <c:pt idx="2">
                  <c:v>7.8</c:v>
                </c:pt>
                <c:pt idx="3">
                  <c:v>76202.399999999994</c:v>
                </c:pt>
                <c:pt idx="4">
                  <c:v>20766.7</c:v>
                </c:pt>
                <c:pt idx="5">
                  <c:v>11421.7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C-4FD3-A5D0-947B7964A28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2655401734652"/>
          <c:y val="0.31989323913270085"/>
          <c:w val="0.74644067119820279"/>
          <c:h val="0.66936163458583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ВМО поселок Шушары на 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8E0-47F8-ABC9-8F3CA740EC23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E0-47F8-ABC9-8F3CA740EC23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8E0-47F8-ABC9-8F3CA740EC23}"/>
              </c:ext>
            </c:extLst>
          </c:dPt>
          <c:dPt>
            <c:idx val="3"/>
            <c:bubble3D val="0"/>
            <c:spPr>
              <a:solidFill>
                <a:srgbClr val="AC1023">
                  <a:alpha val="90000"/>
                </a:srgb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8E0-47F8-ABC9-8F3CA740EC23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E0-47F8-ABC9-8F3CA740EC23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8E0-47F8-ABC9-8F3CA740EC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E0-47F8-ABC9-8F3CA740EC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E0-47F8-ABC9-8F3CA740EC2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E0-47F8-ABC9-8F3CA740EC2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E8E0-47F8-ABC9-8F3CA740EC23}"/>
              </c:ext>
            </c:extLst>
          </c:dPt>
          <c:dLbls>
            <c:dLbl>
              <c:idx val="0"/>
              <c:layout>
                <c:manualLayout>
                  <c:x val="-3.3037386886535527E-2"/>
                  <c:y val="-7.499472050488217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3198FB4-3385-461C-8628-3FB8AF7E634A}" type="CATEGORYNAME">
                      <a:rPr lang="ru-RU"/>
                      <a:pPr>
                        <a:defRPr b="1"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79BDCFD-7291-45D0-A101-608DBD135993}" type="VALUE">
                      <a:rPr lang="ru-RU" baseline="0"/>
                      <a:pPr>
                        <a:defRPr b="1"/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14,4%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8E0-47F8-ABC9-8F3CA740EC23}"/>
                </c:ext>
              </c:extLst>
            </c:dLbl>
            <c:dLbl>
              <c:idx val="1"/>
              <c:layout>
                <c:manualLayout>
                  <c:x val="9.996264335502407E-2"/>
                  <c:y val="-2.423965117428154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E260076-858D-4AF1-99ED-8754C293271C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06CF4A0-F081-4472-8618-19B4A2AD0122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0,04%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8E0-47F8-ABC9-8F3CA740EC23}"/>
                </c:ext>
              </c:extLst>
            </c:dLbl>
            <c:dLbl>
              <c:idx val="2"/>
              <c:layout>
                <c:manualLayout>
                  <c:x val="6.2842841661359714E-2"/>
                  <c:y val="0.1179833479309117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7350138-B740-48D5-9658-29C808213886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5697AA3-9E3E-4FBA-BA67-12F596F3DFA3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0,71%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8E0-47F8-ABC9-8F3CA740EC23}"/>
                </c:ext>
              </c:extLst>
            </c:dLbl>
            <c:dLbl>
              <c:idx val="3"/>
              <c:layout>
                <c:manualLayout>
                  <c:x val="-4.1314570256183292E-2"/>
                  <c:y val="-0.1492887234045433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0A4ED40-EA91-4565-83E7-C9BB279C00F7}" type="CATEGORYNAME">
                      <a:rPr lang="ru-RU" b="1">
                        <a:solidFill>
                          <a:srgbClr val="B70000"/>
                        </a:solidFill>
                      </a:rPr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="1" baseline="0" dirty="0"/>
                      <a:t>
</a:t>
                    </a:r>
                    <a:r>
                      <a:rPr lang="ru-RU" b="1" baseline="0" dirty="0" smtClean="0">
                        <a:solidFill>
                          <a:srgbClr val="B70000"/>
                        </a:solidFill>
                      </a:rPr>
                      <a:t>66,45%</a:t>
                    </a:r>
                  </a:p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ru-RU" b="1" baseline="0" dirty="0" smtClean="0">
                        <a:solidFill>
                          <a:srgbClr val="B70000"/>
                        </a:solidFill>
                      </a:rPr>
                      <a:t>183 917,6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8E0-47F8-ABC9-8F3CA740EC23}"/>
                </c:ext>
              </c:extLst>
            </c:dLbl>
            <c:dLbl>
              <c:idx val="4"/>
              <c:layout>
                <c:manualLayout>
                  <c:x val="-2.9916314808475026E-2"/>
                  <c:y val="6.50923067334261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D576FBA-FE4A-4B94-B04E-6A101C29371F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38DFB95-D010-4971-B322-AE76AAC279B1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0,18%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E0-47F8-ABC9-8F3CA740EC23}"/>
                </c:ext>
              </c:extLst>
            </c:dLbl>
            <c:dLbl>
              <c:idx val="5"/>
              <c:layout>
                <c:manualLayout>
                  <c:x val="-3.8191175003990614E-2"/>
                  <c:y val="-2.67105225752565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3A5767B-6F96-4A19-AE23-A07538E6CA73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67B0EAB3-3188-4E23-8628-743ADAEB3B13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1,45%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8E0-47F8-ABC9-8F3CA740EC23}"/>
                </c:ext>
              </c:extLst>
            </c:dLbl>
            <c:dLbl>
              <c:idx val="6"/>
              <c:layout>
                <c:manualLayout>
                  <c:x val="-5.4331944919928502E-2"/>
                  <c:y val="-7.45336463548916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76517AC-D5DA-42C7-B8BB-DE08CDA0D627}" type="CATEGORYNAME">
                      <a:rPr lang="ru-RU" dirty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fld id="{209F8D6E-EF7B-4407-96C3-BEB0DD7B2500}" type="VALUE">
                      <a:rPr lang="ru-RU" baseline="0" smtClean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2,93%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E0-47F8-ABC9-8F3CA740EC23}"/>
                </c:ext>
              </c:extLst>
            </c:dLbl>
            <c:dLbl>
              <c:idx val="7"/>
              <c:layout>
                <c:manualLayout>
                  <c:x val="-0.13883586829047204"/>
                  <c:y val="-8.73116810860056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A3B570A-DDFF-473F-9AA2-3164F2480B28}" type="CATEGORYNAME">
                      <a:rPr lang="ru-RU" dirty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79D41A3-42C4-4051-8789-C09F347E2D2F}" type="VALUE">
                      <a:rPr lang="ru-RU" baseline="0" dirty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12,36%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E0-47F8-ABC9-8F3CA740EC23}"/>
                </c:ext>
              </c:extLst>
            </c:dLbl>
            <c:dLbl>
              <c:idx val="8"/>
              <c:layout>
                <c:manualLayout>
                  <c:x val="-0.12100969227304664"/>
                  <c:y val="-0.1570199686749956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D8C5385-C4AF-41AF-A876-3E61E0BEE72B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FD6E11B-89EC-4BFB-9CE3-425ADACBDB53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0,81%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8E0-47F8-ABC9-8F3CA740EC23}"/>
                </c:ext>
              </c:extLst>
            </c:dLbl>
            <c:dLbl>
              <c:idx val="9"/>
              <c:layout>
                <c:manualLayout>
                  <c:x val="0.11069506946114337"/>
                  <c:y val="-0.1545270993776964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6F6E87F-CBDC-4BF8-9175-7CB267DE69C2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2A05056-ABE3-43D6-8379-60CDFD349B77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0,67%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8E0-47F8-ABC9-8F3CA740EC23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Благоустройство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39872.400000000001</c:v>
                </c:pt>
                <c:pt idx="1">
                  <c:v>102.7</c:v>
                </c:pt>
                <c:pt idx="2">
                  <c:v>1973.8</c:v>
                </c:pt>
                <c:pt idx="3">
                  <c:v>183917.6</c:v>
                </c:pt>
                <c:pt idx="4">
                  <c:v>497.8</c:v>
                </c:pt>
                <c:pt idx="5">
                  <c:v>4013.8</c:v>
                </c:pt>
                <c:pt idx="6">
                  <c:v>8100</c:v>
                </c:pt>
                <c:pt idx="7">
                  <c:v>34214</c:v>
                </c:pt>
                <c:pt idx="8">
                  <c:v>2250</c:v>
                </c:pt>
                <c:pt idx="9">
                  <c:v>1850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0-47F8-ABC9-8F3CA740EC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Бюджет ВМО поселок </a:t>
            </a:r>
            <a:r>
              <a:rPr lang="ru-RU" dirty="0" err="1">
                <a:solidFill>
                  <a:schemeClr val="tx1"/>
                </a:solidFill>
              </a:rPr>
              <a:t>Шушары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smtClean="0">
                <a:solidFill>
                  <a:schemeClr val="tx1"/>
                </a:solidFill>
              </a:rPr>
              <a:t>2022 </a:t>
            </a:r>
            <a:r>
              <a:rPr lang="ru-RU" dirty="0">
                <a:solidFill>
                  <a:schemeClr val="tx1"/>
                </a:solidFill>
              </a:rPr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2655401734652"/>
          <c:y val="0.31559518862011599"/>
          <c:w val="0.74644067119820279"/>
          <c:h val="0.66936163458583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ВМО поселок Шушары на 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8E0-47F8-ABC9-8F3CA740EC23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E0-47F8-ABC9-8F3CA740EC23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8E0-47F8-ABC9-8F3CA740EC23}"/>
              </c:ext>
            </c:extLst>
          </c:dPt>
          <c:dPt>
            <c:idx val="3"/>
            <c:bubble3D val="0"/>
            <c:spPr>
              <a:solidFill>
                <a:srgbClr val="AC1023">
                  <a:alpha val="90000"/>
                </a:srgb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8E0-47F8-ABC9-8F3CA740EC23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E0-47F8-ABC9-8F3CA740EC23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8E0-47F8-ABC9-8F3CA740EC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E0-47F8-ABC9-8F3CA740EC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E0-47F8-ABC9-8F3CA740EC2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E0-47F8-ABC9-8F3CA740EC2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E8E0-47F8-ABC9-8F3CA740EC23}"/>
              </c:ext>
            </c:extLst>
          </c:dPt>
          <c:dLbls>
            <c:dLbl>
              <c:idx val="0"/>
              <c:layout>
                <c:manualLayout>
                  <c:x val="1.1708377019663962E-2"/>
                  <c:y val="-2.556713961015670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BBE840F-75E8-459D-A156-509B1B40AD20}" type="CATEGORYNAME">
                      <a:rPr lang="ru-RU" dirty="0"/>
                      <a:pPr>
                        <a:defRPr b="1"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5E9C1A9-B95C-42B4-A963-FAA78F0EE527}" type="VALUE">
                      <a:rPr lang="ru-RU" baseline="0" dirty="0"/>
                      <a:pPr>
                        <a:defRPr b="1"/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16,54%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8E0-47F8-ABC9-8F3CA740EC23}"/>
                </c:ext>
              </c:extLst>
            </c:dLbl>
            <c:dLbl>
              <c:idx val="1"/>
              <c:layout>
                <c:manualLayout>
                  <c:x val="0.10577215460933719"/>
                  <c:y val="1.444280343898189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83E3407-1931-4903-A20C-B304B00DB5F3}" type="CATEGORYNAME">
                      <a:rPr lang="ru-RU" dirty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D54B3F1A-0ABE-44DC-BF56-5C08BD415F7A}" type="VALUE">
                      <a:rPr lang="ru-RU" baseline="0" dirty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0,04%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8E0-47F8-ABC9-8F3CA740EC23}"/>
                </c:ext>
              </c:extLst>
            </c:dLbl>
            <c:dLbl>
              <c:idx val="2"/>
              <c:layout>
                <c:manualLayout>
                  <c:x val="6.4085779547643038E-2"/>
                  <c:y val="0.148069701519005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6DAED09-A84C-476A-8090-63FE471C1D80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B9262E1-6451-4034-9C25-9B5CC4DFC8B4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0,44%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8E0-47F8-ABC9-8F3CA740EC23}"/>
                </c:ext>
              </c:extLst>
            </c:dLbl>
            <c:dLbl>
              <c:idx val="3"/>
              <c:layout>
                <c:manualLayout>
                  <c:x val="-2.5156377734500052E-2"/>
                  <c:y val="-0.1245748483498870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0A4ED40-EA91-4565-83E7-C9BB279C00F7}" type="CATEGORYNAME">
                      <a:rPr lang="ru-RU" b="1">
                        <a:solidFill>
                          <a:srgbClr val="B70000"/>
                        </a:solidFill>
                      </a:rPr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="1" baseline="0" dirty="0"/>
                      <a:t>
</a:t>
                    </a:r>
                    <a:r>
                      <a:rPr lang="ru-RU" b="1" baseline="0" dirty="0" smtClean="0">
                        <a:solidFill>
                          <a:srgbClr val="B70000"/>
                        </a:solidFill>
                      </a:rPr>
                      <a:t>64,35%</a:t>
                    </a:r>
                  </a:p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ru-RU" b="1" baseline="0" dirty="0" smtClean="0">
                        <a:solidFill>
                          <a:srgbClr val="B70000"/>
                        </a:solidFill>
                      </a:rPr>
                      <a:t>185 069,1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22260322672547"/>
                      <c:h val="0.13018795002619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8E0-47F8-ABC9-8F3CA740EC23}"/>
                </c:ext>
              </c:extLst>
            </c:dLbl>
            <c:dLbl>
              <c:idx val="4"/>
              <c:layout>
                <c:manualLayout>
                  <c:x val="-2.9916314808475026E-2"/>
                  <c:y val="6.50923067334261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7DEDC0A-8124-4470-BC9C-C4A750D94C6E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95FF7AB-1926-4482-A3A2-3F08F1F7E923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0,18%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E0-47F8-ABC9-8F3CA740EC23}"/>
                </c:ext>
              </c:extLst>
            </c:dLbl>
            <c:dLbl>
              <c:idx val="5"/>
              <c:layout>
                <c:manualLayout>
                  <c:x val="-3.8191175003990614E-2"/>
                  <c:y val="-2.67105225752565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9CB54E3-C8CA-4439-86B8-1D5551435119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BA74693-E9DB-4078-84F3-A9AFC104623C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1,25%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8E0-47F8-ABC9-8F3CA740EC23}"/>
                </c:ext>
              </c:extLst>
            </c:dLbl>
            <c:dLbl>
              <c:idx val="6"/>
              <c:layout>
                <c:manualLayout>
                  <c:x val="-5.4331944919928502E-2"/>
                  <c:y val="-7.453364635489168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680507F-638B-4AC3-AD27-527A52C0FE34}" type="CATEGORYNAME">
                      <a:rPr lang="ru-RU" dirty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fld id="{E05A53B7-0211-45AC-90C9-7F7C03F05034}" type="VALUE">
                      <a:rPr lang="ru-RU" baseline="0" smtClean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3,63%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E0-47F8-ABC9-8F3CA740EC23}"/>
                </c:ext>
              </c:extLst>
            </c:dLbl>
            <c:dLbl>
              <c:idx val="7"/>
              <c:layout>
                <c:manualLayout>
                  <c:x val="-0.13883586829047204"/>
                  <c:y val="-8.73116810860056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40FE841-87EE-4F8A-A104-3B9E53FE7917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FF9BD67-2435-4187-9064-165EDC37EA07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12,34%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E0-47F8-ABC9-8F3CA740EC23}"/>
                </c:ext>
              </c:extLst>
            </c:dLbl>
            <c:dLbl>
              <c:idx val="8"/>
              <c:layout>
                <c:manualLayout>
                  <c:x val="-9.9879748206230218E-2"/>
                  <c:y val="-0.135529716112071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36C1818-E650-4FD8-906E-A3D9B99041CC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D647B0F6-6082-41AC-BF79-361172A1C033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0,53%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8E0-47F8-ABC9-8F3CA740EC23}"/>
                </c:ext>
              </c:extLst>
            </c:dLbl>
            <c:dLbl>
              <c:idx val="9"/>
              <c:layout>
                <c:manualLayout>
                  <c:x val="9.32939390531769E-2"/>
                  <c:y val="-0.133036846814772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AC1A1F7-CAD9-4268-B4C6-F61184E57C0D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8F5330ED-375B-4CE0-90DF-C8652E191B6D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0,7%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8E0-47F8-ABC9-8F3CA740EC23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Благоустройство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47577.2</c:v>
                </c:pt>
                <c:pt idx="1">
                  <c:v>109.4</c:v>
                </c:pt>
                <c:pt idx="2">
                  <c:v>1272.5999999999999</c:v>
                </c:pt>
                <c:pt idx="3">
                  <c:v>185069.1</c:v>
                </c:pt>
                <c:pt idx="4">
                  <c:v>503.5</c:v>
                </c:pt>
                <c:pt idx="5">
                  <c:v>3589.3</c:v>
                </c:pt>
                <c:pt idx="6">
                  <c:v>10440</c:v>
                </c:pt>
                <c:pt idx="7">
                  <c:v>35500.5</c:v>
                </c:pt>
                <c:pt idx="8">
                  <c:v>1520</c:v>
                </c:pt>
                <c:pt idx="9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0-47F8-ABC9-8F3CA740EC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Бюджет ВМО поселок </a:t>
            </a:r>
            <a:r>
              <a:rPr lang="ru-RU" dirty="0" err="1">
                <a:solidFill>
                  <a:schemeClr val="tx1"/>
                </a:solidFill>
              </a:rPr>
              <a:t>Шушары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2655401734652"/>
          <c:y val="0.31989323913270085"/>
          <c:w val="0.74644067119820279"/>
          <c:h val="0.66936163458583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ВМО поселок Шушары на 2021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8E0-47F8-ABC9-8F3CA740EC23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E0-47F8-ABC9-8F3CA740EC23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E8E0-47F8-ABC9-8F3CA740EC23}"/>
              </c:ext>
            </c:extLst>
          </c:dPt>
          <c:dPt>
            <c:idx val="3"/>
            <c:bubble3D val="0"/>
            <c:spPr>
              <a:solidFill>
                <a:srgbClr val="AC1023">
                  <a:alpha val="90000"/>
                </a:srgb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8E0-47F8-ABC9-8F3CA740EC23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E0-47F8-ABC9-8F3CA740EC23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8E0-47F8-ABC9-8F3CA740EC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E0-47F8-ABC9-8F3CA740EC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E0-47F8-ABC9-8F3CA740EC2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E0-47F8-ABC9-8F3CA740EC2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E8E0-47F8-ABC9-8F3CA740EC23}"/>
              </c:ext>
            </c:extLst>
          </c:dPt>
          <c:dLbls>
            <c:dLbl>
              <c:idx val="0"/>
              <c:layout>
                <c:manualLayout>
                  <c:x val="-3.8009138431668893E-2"/>
                  <c:y val="-6.85476447360049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09D8967-6735-42EB-A531-E7B8DAC0AF60}" type="CATEGORYNAME">
                      <a:rPr lang="ru-RU"/>
                      <a:pPr>
                        <a:defRPr b="1"/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BDE06F9-C5AC-4780-8A54-4F18D8CCE329}" type="VALUE">
                      <a:rPr lang="ru-RU" baseline="0" smtClean="0"/>
                      <a:pPr>
                        <a:defRPr b="1"/>
                      </a:pPr>
                      <a:t>[ЗНАЧЕНИЕ]</a:t>
                    </a:fld>
                    <a:endParaRPr lang="ru-RU" baseline="0" dirty="0" smtClean="0"/>
                  </a:p>
                  <a:p>
                    <a:pPr>
                      <a:defRPr b="1"/>
                    </a:pPr>
                    <a:r>
                      <a:rPr lang="ru-RU" dirty="0" smtClean="0"/>
                      <a:t>16,76%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8E0-47F8-ABC9-8F3CA740EC23}"/>
                </c:ext>
              </c:extLst>
            </c:dLbl>
            <c:dLbl>
              <c:idx val="1"/>
              <c:layout>
                <c:manualLayout>
                  <c:x val="8.1652406645822406E-2"/>
                  <c:y val="-6.722015630012985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A951E41-41EB-4336-AF6E-8B6396ECA0A2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90BF0D8-2B09-4C1D-B7E3-1563B1E33D71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0,04%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8E0-47F8-ABC9-8F3CA740EC23}"/>
                </c:ext>
              </c:extLst>
            </c:dLbl>
            <c:dLbl>
              <c:idx val="2"/>
              <c:layout>
                <c:manualLayout>
                  <c:x val="6.5328717433926348E-2"/>
                  <c:y val="0.1405481131219820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2ED3A6E-4CFD-4672-9D1C-DA05384CA83E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F00F507D-3D5B-4786-8C73-ABFAAFFE4499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0,43%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6209578705714"/>
                      <c:h val="0.117293798488439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8E0-47F8-ABC9-8F3CA740EC23}"/>
                </c:ext>
              </c:extLst>
            </c:dLbl>
            <c:dLbl>
              <c:idx val="3"/>
              <c:layout>
                <c:manualLayout>
                  <c:x val="-2.5156377734500062E-2"/>
                  <c:y val="-0.1288729834697654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0A4ED40-EA91-4565-83E7-C9BB279C00F7}" type="CATEGORYNAME">
                      <a:rPr lang="ru-RU" b="1">
                        <a:solidFill>
                          <a:srgbClr val="B70000"/>
                        </a:solidFill>
                      </a:rPr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="1" baseline="0" dirty="0"/>
                      <a:t>
</a:t>
                    </a:r>
                    <a:r>
                      <a:rPr lang="ru-RU" b="1" baseline="0" dirty="0" smtClean="0">
                        <a:solidFill>
                          <a:srgbClr val="B70000"/>
                        </a:solidFill>
                      </a:rPr>
                      <a:t>64,36%</a:t>
                    </a:r>
                  </a:p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B70000"/>
                        </a:solidFill>
                      </a:rPr>
                      <a:t>192 401,9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68023054442538"/>
                      <c:h val="0.11299574797585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8E0-47F8-ABC9-8F3CA740EC23}"/>
                </c:ext>
              </c:extLst>
            </c:dLbl>
            <c:dLbl>
              <c:idx val="4"/>
              <c:layout>
                <c:manualLayout>
                  <c:x val="-3.3023636274486491E-2"/>
                  <c:y val="0.1349356036967295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251D43D-489E-480D-A6D3-6ECE9F71EB6C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FD7F2072-36A5-4D40-9918-E59E0C94FDA3}" type="VALUE">
                      <a:rPr lang="ru-RU" baseline="0" smtClean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endParaRPr lang="ru-RU" baseline="0" dirty="0" smtClean="0"/>
                  </a:p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r>
                      <a:rPr lang="ru-RU" dirty="0" smtClean="0"/>
                      <a:t>0,17%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24859198136727"/>
                      <c:h val="0.160274303614288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E0-47F8-ABC9-8F3CA740EC23}"/>
                </c:ext>
              </c:extLst>
            </c:dLbl>
            <c:dLbl>
              <c:idx val="5"/>
              <c:layout>
                <c:manualLayout>
                  <c:x val="-3.8191175003990614E-2"/>
                  <c:y val="-2.67105225752565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14B4473-F6C1-449F-A663-85EB81F2119D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51BB0240-2949-432E-94F7-3A8E14980FE7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1,2%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8E0-47F8-ABC9-8F3CA740EC23}"/>
                </c:ext>
              </c:extLst>
            </c:dLbl>
            <c:dLbl>
              <c:idx val="6"/>
              <c:layout>
                <c:manualLayout>
                  <c:x val="-5.3089008935157493E-2"/>
                  <c:y val="-7.23845854987160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5D3F6C3-E696-4FE6-B7E3-296AA84DBC1E}" type="CATEGORYNAME">
                      <a:rPr lang="ru-RU" dirty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b="1">
                        <a:solidFill>
                          <a:schemeClr val="accent1"/>
                        </a:solidFill>
                      </a:defRPr>
                    </a:pPr>
                    <a:fld id="{505A1F0A-45D2-4A48-8D5A-A152ED1D4458}" type="VALUE">
                      <a:rPr lang="ru-RU" baseline="0" smtClean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3,49%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94751141814616"/>
                      <c:h val="0.105022864275010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E0-47F8-ABC9-8F3CA740EC23}"/>
                </c:ext>
              </c:extLst>
            </c:dLbl>
            <c:dLbl>
              <c:idx val="7"/>
              <c:layout>
                <c:manualLayout>
                  <c:x val="-0.13883586829047204"/>
                  <c:y val="-8.73116810860056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F7163C3-393F-4616-9FEC-9373BE2CB08A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7309B19-487A-4DB8-8D27-F3953846C40A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12,32%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E0-47F8-ABC9-8F3CA740EC23}"/>
                </c:ext>
              </c:extLst>
            </c:dLbl>
            <c:dLbl>
              <c:idx val="8"/>
              <c:layout>
                <c:manualLayout>
                  <c:x val="-0.10547296869450516"/>
                  <c:y val="-0.1613180191875804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08B3071-214A-4C4C-9324-8480E8ECD0C7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9FD7DA6-DBD0-46C2-B9D2-5ED713C57844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0,51%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15645358307182"/>
                      <c:h val="7.216426810629923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8E0-47F8-ABC9-8F3CA740EC23}"/>
                </c:ext>
              </c:extLst>
            </c:dLbl>
            <c:dLbl>
              <c:idx val="9"/>
              <c:layout>
                <c:manualLayout>
                  <c:x val="0.13431088930052643"/>
                  <c:y val="-0.164197797638305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D42C448-64FB-4C2F-BE4F-F26FFB1E519A}" type="CATEGORYNAME">
                      <a:rPr lang="ru-RU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0E7EA14C-CAFA-4E03-8D29-90187198A59E}" type="VALUE">
                      <a:rPr lang="ru-RU" baseline="0"/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0,72%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49430768702276"/>
                      <c:h val="8.13835864557936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8E0-47F8-ABC9-8F3CA740EC23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Благоустройство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50134.400000000001</c:v>
                </c:pt>
                <c:pt idx="1">
                  <c:v>110.8</c:v>
                </c:pt>
                <c:pt idx="2">
                  <c:v>1272.5999999999999</c:v>
                </c:pt>
                <c:pt idx="3">
                  <c:v>192401.9</c:v>
                </c:pt>
                <c:pt idx="4">
                  <c:v>503.5</c:v>
                </c:pt>
                <c:pt idx="5">
                  <c:v>3589.3</c:v>
                </c:pt>
                <c:pt idx="6">
                  <c:v>10440</c:v>
                </c:pt>
                <c:pt idx="7">
                  <c:v>36839.800000000003</c:v>
                </c:pt>
                <c:pt idx="8">
                  <c:v>1520</c:v>
                </c:pt>
                <c:pt idx="9">
                  <c:v>2150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0-47F8-ABC9-8F3CA740EC2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3C7D0-2F9A-4D65-96E8-56CF1E819BD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CEED14EF-FD00-4A7B-8CD1-1D9CBEC2CBFB}">
      <dgm:prSet phldrT="[Текст]" custT="1"/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ВМО поселок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Шушары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2021 год</a:t>
          </a:r>
        </a:p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276 792,1 тыс. руб.</a:t>
          </a:r>
        </a:p>
      </dgm:t>
    </dgm:pt>
    <dgm:pt modelId="{0D758DF6-FCF6-4623-BC8F-BEBDAD48C8C4}" type="parTrans" cxnId="{B7ED66A5-6ED7-44AE-AC5E-8B4BC7A53C82}">
      <dgm:prSet/>
      <dgm:spPr/>
      <dgm:t>
        <a:bodyPr/>
        <a:lstStyle/>
        <a:p>
          <a:endParaRPr lang="ru-RU"/>
        </a:p>
      </dgm:t>
    </dgm:pt>
    <dgm:pt modelId="{76A0CDB5-5636-49B5-9DD7-A4E7870D06DB}" type="sibTrans" cxnId="{B7ED66A5-6ED7-44AE-AC5E-8B4BC7A53C82}">
      <dgm:prSet/>
      <dgm:spPr/>
      <dgm:t>
        <a:bodyPr/>
        <a:lstStyle/>
        <a:p>
          <a:endParaRPr lang="ru-RU"/>
        </a:p>
      </dgm:t>
    </dgm:pt>
    <dgm:pt modelId="{A6957662-10C2-4BA6-A8D2-E6C34226C48D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Ведомственные целевые программы</a:t>
          </a:r>
        </a:p>
        <a:p>
          <a:pPr>
            <a:spcAft>
              <a:spcPts val="0"/>
            </a:spcAft>
          </a:pPr>
          <a:endParaRPr lang="ru-RU" sz="2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2 391,6 тыс. руб.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65190-6F5D-41F8-98EB-BBF1851BE3D7}" type="parTrans" cxnId="{05A4676E-304C-43EB-8DC3-4FA42699F547}">
      <dgm:prSet/>
      <dgm:spPr/>
      <dgm:t>
        <a:bodyPr/>
        <a:lstStyle/>
        <a:p>
          <a:endParaRPr lang="ru-RU"/>
        </a:p>
      </dgm:t>
    </dgm:pt>
    <dgm:pt modelId="{DB1382AB-47EA-47E7-8B03-B9D5E008B9B9}" type="sibTrans" cxnId="{05A4676E-304C-43EB-8DC3-4FA42699F547}">
      <dgm:prSet/>
      <dgm:spPr/>
      <dgm:t>
        <a:bodyPr/>
        <a:lstStyle/>
        <a:p>
          <a:endParaRPr lang="ru-RU"/>
        </a:p>
      </dgm:t>
    </dgm:pt>
    <dgm:pt modelId="{4CB172C9-9A23-4E00-9AF4-924732E1E7D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</a:p>
        <a:p>
          <a:pPr>
            <a:spcAft>
              <a:spcPts val="0"/>
            </a:spcAft>
          </a:pPr>
          <a:endParaRPr lang="ru-RU" sz="2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124 215,2 тыс. руб.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61AA7-5941-4D9B-AC2E-6D56A7E140B9}" type="parTrans" cxnId="{54228716-3E14-4600-9140-304C3A0CD9E6}">
      <dgm:prSet/>
      <dgm:spPr/>
      <dgm:t>
        <a:bodyPr/>
        <a:lstStyle/>
        <a:p>
          <a:endParaRPr lang="ru-RU"/>
        </a:p>
      </dgm:t>
    </dgm:pt>
    <dgm:pt modelId="{67BAF4F6-DE4D-4C44-A247-4D9EF427E482}" type="sibTrans" cxnId="{54228716-3E14-4600-9140-304C3A0CD9E6}">
      <dgm:prSet/>
      <dgm:spPr/>
      <dgm:t>
        <a:bodyPr/>
        <a:lstStyle/>
        <a:p>
          <a:endParaRPr lang="ru-RU"/>
        </a:p>
      </dgm:t>
    </dgm:pt>
    <dgm:pt modelId="{5F790D7B-8DAD-481C-ACD6-10635864789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средств субвенций (переданные полномочия)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112 900,8 тыс. руб.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BECD6-07DA-48E3-92C8-A5F0E9E417C0}" type="parTrans" cxnId="{FCC4A7A2-FCA8-46BA-9CB3-5E8B4877A499}">
      <dgm:prSet/>
      <dgm:spPr/>
      <dgm:t>
        <a:bodyPr/>
        <a:lstStyle/>
        <a:p>
          <a:endParaRPr lang="ru-RU"/>
        </a:p>
      </dgm:t>
    </dgm:pt>
    <dgm:pt modelId="{811C52C7-3BB5-4406-BB09-35DFC63B3230}" type="sibTrans" cxnId="{FCC4A7A2-FCA8-46BA-9CB3-5E8B4877A499}">
      <dgm:prSet/>
      <dgm:spPr/>
      <dgm:t>
        <a:bodyPr/>
        <a:lstStyle/>
        <a:p>
          <a:endParaRPr lang="ru-RU"/>
        </a:p>
      </dgm:t>
    </dgm:pt>
    <dgm:pt modelId="{DB4302D6-9337-4E23-885D-F7BC032AB498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  <a:p>
          <a:pPr>
            <a:spcAft>
              <a:spcPts val="0"/>
            </a:spcAft>
          </a:pPr>
          <a:endParaRPr lang="ru-RU" sz="2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37 284,5 тыс. руб.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48F4A-213B-4D7F-8E46-C87DED5887F0}" type="parTrans" cxnId="{DC1010BF-92A7-41AB-8DDE-49A5DF503C90}">
      <dgm:prSet/>
      <dgm:spPr/>
      <dgm:t>
        <a:bodyPr/>
        <a:lstStyle/>
        <a:p>
          <a:endParaRPr lang="ru-RU"/>
        </a:p>
      </dgm:t>
    </dgm:pt>
    <dgm:pt modelId="{D7F697D3-828D-42DE-B651-6D1E37F9EE2D}" type="sibTrans" cxnId="{DC1010BF-92A7-41AB-8DDE-49A5DF503C90}">
      <dgm:prSet/>
      <dgm:spPr/>
      <dgm:t>
        <a:bodyPr/>
        <a:lstStyle/>
        <a:p>
          <a:endParaRPr lang="ru-RU"/>
        </a:p>
      </dgm:t>
    </dgm:pt>
    <dgm:pt modelId="{8862F9C7-9ED0-4BC7-9BA7-A6CCDB0B5883}" type="pres">
      <dgm:prSet presAssocID="{FDE3C7D0-2F9A-4D65-96E8-56CF1E819B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7564F-8049-47CF-8A5C-47E8F21B84CA}" type="pres">
      <dgm:prSet presAssocID="{FDE3C7D0-2F9A-4D65-96E8-56CF1E819BDA}" presName="matrix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1A85BA9-8F9A-4D4E-B88C-6B7879C3AF9D}" type="pres">
      <dgm:prSet presAssocID="{FDE3C7D0-2F9A-4D65-96E8-56CF1E819BDA}" presName="tile1" presStyleLbl="node1" presStyleIdx="0" presStyleCnt="4"/>
      <dgm:spPr/>
      <dgm:t>
        <a:bodyPr/>
        <a:lstStyle/>
        <a:p>
          <a:endParaRPr lang="ru-RU"/>
        </a:p>
      </dgm:t>
    </dgm:pt>
    <dgm:pt modelId="{0449B3D1-214E-4738-A6E7-999D4543B55D}" type="pres">
      <dgm:prSet presAssocID="{FDE3C7D0-2F9A-4D65-96E8-56CF1E819B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C7CD7-EBED-4C06-BC4C-3172EC45923C}" type="pres">
      <dgm:prSet presAssocID="{FDE3C7D0-2F9A-4D65-96E8-56CF1E819BDA}" presName="tile2" presStyleLbl="node1" presStyleIdx="1" presStyleCnt="4" custLinFactNeighborY="902"/>
      <dgm:spPr/>
      <dgm:t>
        <a:bodyPr/>
        <a:lstStyle/>
        <a:p>
          <a:endParaRPr lang="ru-RU"/>
        </a:p>
      </dgm:t>
    </dgm:pt>
    <dgm:pt modelId="{ADA43375-AF60-4F67-BE06-2983E2CDBE3B}" type="pres">
      <dgm:prSet presAssocID="{FDE3C7D0-2F9A-4D65-96E8-56CF1E819B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A8D56-249D-413D-B18D-8D14A1221AE8}" type="pres">
      <dgm:prSet presAssocID="{FDE3C7D0-2F9A-4D65-96E8-56CF1E819BDA}" presName="tile3" presStyleLbl="node1" presStyleIdx="2" presStyleCnt="4"/>
      <dgm:spPr/>
      <dgm:t>
        <a:bodyPr/>
        <a:lstStyle/>
        <a:p>
          <a:endParaRPr lang="ru-RU"/>
        </a:p>
      </dgm:t>
    </dgm:pt>
    <dgm:pt modelId="{7D523042-8BF7-46E8-9427-CAFF702EA91E}" type="pres">
      <dgm:prSet presAssocID="{FDE3C7D0-2F9A-4D65-96E8-56CF1E819B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FFD8E-3113-4F67-9073-80C882806DFA}" type="pres">
      <dgm:prSet presAssocID="{FDE3C7D0-2F9A-4D65-96E8-56CF1E819BDA}" presName="tile4" presStyleLbl="node1" presStyleIdx="3" presStyleCnt="4"/>
      <dgm:spPr/>
      <dgm:t>
        <a:bodyPr/>
        <a:lstStyle/>
        <a:p>
          <a:endParaRPr lang="ru-RU"/>
        </a:p>
      </dgm:t>
    </dgm:pt>
    <dgm:pt modelId="{CB6CAAFE-4E61-416C-99D0-043A0F1BF1B8}" type="pres">
      <dgm:prSet presAssocID="{FDE3C7D0-2F9A-4D65-96E8-56CF1E819B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FA743-14F0-424C-AE2A-63F343D6F04B}" type="pres">
      <dgm:prSet presAssocID="{FDE3C7D0-2F9A-4D65-96E8-56CF1E819BDA}" presName="centerTile" presStyleLbl="fgShp" presStyleIdx="0" presStyleCnt="1" custScaleX="133498" custScaleY="1268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70BA4-523D-40A7-80B0-13DEB3CF1EDA}" type="presOf" srcId="{5F790D7B-8DAD-481C-ACD6-10635864789B}" destId="{7D523042-8BF7-46E8-9427-CAFF702EA91E}" srcOrd="1" destOrd="0" presId="urn:microsoft.com/office/officeart/2005/8/layout/matrix1"/>
    <dgm:cxn modelId="{B7ED66A5-6ED7-44AE-AC5E-8B4BC7A53C82}" srcId="{FDE3C7D0-2F9A-4D65-96E8-56CF1E819BDA}" destId="{CEED14EF-FD00-4A7B-8CD1-1D9CBEC2CBFB}" srcOrd="0" destOrd="0" parTransId="{0D758DF6-FCF6-4623-BC8F-BEBDAD48C8C4}" sibTransId="{76A0CDB5-5636-49B5-9DD7-A4E7870D06DB}"/>
    <dgm:cxn modelId="{05A4676E-304C-43EB-8DC3-4FA42699F547}" srcId="{CEED14EF-FD00-4A7B-8CD1-1D9CBEC2CBFB}" destId="{A6957662-10C2-4BA6-A8D2-E6C34226C48D}" srcOrd="0" destOrd="0" parTransId="{01565190-6F5D-41F8-98EB-BBF1851BE3D7}" sibTransId="{DB1382AB-47EA-47E7-8B03-B9D5E008B9B9}"/>
    <dgm:cxn modelId="{D36316E1-5CB0-49C0-9158-3686F1F83C47}" type="presOf" srcId="{A6957662-10C2-4BA6-A8D2-E6C34226C48D}" destId="{0449B3D1-214E-4738-A6E7-999D4543B55D}" srcOrd="1" destOrd="0" presId="urn:microsoft.com/office/officeart/2005/8/layout/matrix1"/>
    <dgm:cxn modelId="{DC1010BF-92A7-41AB-8DDE-49A5DF503C90}" srcId="{CEED14EF-FD00-4A7B-8CD1-1D9CBEC2CBFB}" destId="{DB4302D6-9337-4E23-885D-F7BC032AB498}" srcOrd="3" destOrd="0" parTransId="{9FC48F4A-213B-4D7F-8E46-C87DED5887F0}" sibTransId="{D7F697D3-828D-42DE-B651-6D1E37F9EE2D}"/>
    <dgm:cxn modelId="{FCC4A7A2-FCA8-46BA-9CB3-5E8B4877A499}" srcId="{CEED14EF-FD00-4A7B-8CD1-1D9CBEC2CBFB}" destId="{5F790D7B-8DAD-481C-ACD6-10635864789B}" srcOrd="2" destOrd="0" parTransId="{ABBBECD6-07DA-48E3-92C8-A5F0E9E417C0}" sibTransId="{811C52C7-3BB5-4406-BB09-35DFC63B3230}"/>
    <dgm:cxn modelId="{C716AF6B-CE10-41D0-94EC-02089EAE2F26}" type="presOf" srcId="{CEED14EF-FD00-4A7B-8CD1-1D9CBEC2CBFB}" destId="{4D8FA743-14F0-424C-AE2A-63F343D6F04B}" srcOrd="0" destOrd="0" presId="urn:microsoft.com/office/officeart/2005/8/layout/matrix1"/>
    <dgm:cxn modelId="{BA19EE4B-F09B-45CC-BBDF-0D93E4A6E055}" type="presOf" srcId="{DB4302D6-9337-4E23-885D-F7BC032AB498}" destId="{CB6CAAFE-4E61-416C-99D0-043A0F1BF1B8}" srcOrd="1" destOrd="0" presId="urn:microsoft.com/office/officeart/2005/8/layout/matrix1"/>
    <dgm:cxn modelId="{20FD007A-ACC1-4688-ACDD-D9A3B384C666}" type="presOf" srcId="{4CB172C9-9A23-4E00-9AF4-924732E1E7DF}" destId="{ADA43375-AF60-4F67-BE06-2983E2CDBE3B}" srcOrd="1" destOrd="0" presId="urn:microsoft.com/office/officeart/2005/8/layout/matrix1"/>
    <dgm:cxn modelId="{19E4901A-D915-44FA-A820-B6F700600736}" type="presOf" srcId="{5F790D7B-8DAD-481C-ACD6-10635864789B}" destId="{647A8D56-249D-413D-B18D-8D14A1221AE8}" srcOrd="0" destOrd="0" presId="urn:microsoft.com/office/officeart/2005/8/layout/matrix1"/>
    <dgm:cxn modelId="{F303039A-2553-44CE-BC48-BC3BAEA7A537}" type="presOf" srcId="{FDE3C7D0-2F9A-4D65-96E8-56CF1E819BDA}" destId="{8862F9C7-9ED0-4BC7-9BA7-A6CCDB0B5883}" srcOrd="0" destOrd="0" presId="urn:microsoft.com/office/officeart/2005/8/layout/matrix1"/>
    <dgm:cxn modelId="{38CEFE4B-FA31-4B59-9F12-F5C9C72B53A6}" type="presOf" srcId="{A6957662-10C2-4BA6-A8D2-E6C34226C48D}" destId="{11A85BA9-8F9A-4D4E-B88C-6B7879C3AF9D}" srcOrd="0" destOrd="0" presId="urn:microsoft.com/office/officeart/2005/8/layout/matrix1"/>
    <dgm:cxn modelId="{7BCB22B8-415F-44AE-8AE3-51F281DB83B8}" type="presOf" srcId="{DB4302D6-9337-4E23-885D-F7BC032AB498}" destId="{180FFD8E-3113-4F67-9073-80C882806DFA}" srcOrd="0" destOrd="0" presId="urn:microsoft.com/office/officeart/2005/8/layout/matrix1"/>
    <dgm:cxn modelId="{E3A9F093-DC61-45BB-B63C-588433929640}" type="presOf" srcId="{4CB172C9-9A23-4E00-9AF4-924732E1E7DF}" destId="{FDDC7CD7-EBED-4C06-BC4C-3172EC45923C}" srcOrd="0" destOrd="0" presId="urn:microsoft.com/office/officeart/2005/8/layout/matrix1"/>
    <dgm:cxn modelId="{54228716-3E14-4600-9140-304C3A0CD9E6}" srcId="{CEED14EF-FD00-4A7B-8CD1-1D9CBEC2CBFB}" destId="{4CB172C9-9A23-4E00-9AF4-924732E1E7DF}" srcOrd="1" destOrd="0" parTransId="{5DB61AA7-5941-4D9B-AC2E-6D56A7E140B9}" sibTransId="{67BAF4F6-DE4D-4C44-A247-4D9EF427E482}"/>
    <dgm:cxn modelId="{1EF16161-5186-43B6-8D86-55914F25094E}" type="presParOf" srcId="{8862F9C7-9ED0-4BC7-9BA7-A6CCDB0B5883}" destId="{52A7564F-8049-47CF-8A5C-47E8F21B84CA}" srcOrd="0" destOrd="0" presId="urn:microsoft.com/office/officeart/2005/8/layout/matrix1"/>
    <dgm:cxn modelId="{7CF9F43D-F5CB-471D-800D-BEAC157A8558}" type="presParOf" srcId="{52A7564F-8049-47CF-8A5C-47E8F21B84CA}" destId="{11A85BA9-8F9A-4D4E-B88C-6B7879C3AF9D}" srcOrd="0" destOrd="0" presId="urn:microsoft.com/office/officeart/2005/8/layout/matrix1"/>
    <dgm:cxn modelId="{9555EE20-18E1-4835-8E15-D7CAA275BEEF}" type="presParOf" srcId="{52A7564F-8049-47CF-8A5C-47E8F21B84CA}" destId="{0449B3D1-214E-4738-A6E7-999D4543B55D}" srcOrd="1" destOrd="0" presId="urn:microsoft.com/office/officeart/2005/8/layout/matrix1"/>
    <dgm:cxn modelId="{FEA158F9-7540-4D31-84D5-3C2A683C28BE}" type="presParOf" srcId="{52A7564F-8049-47CF-8A5C-47E8F21B84CA}" destId="{FDDC7CD7-EBED-4C06-BC4C-3172EC45923C}" srcOrd="2" destOrd="0" presId="urn:microsoft.com/office/officeart/2005/8/layout/matrix1"/>
    <dgm:cxn modelId="{6FCFD2CA-ECEC-4081-8271-F510A5B5D999}" type="presParOf" srcId="{52A7564F-8049-47CF-8A5C-47E8F21B84CA}" destId="{ADA43375-AF60-4F67-BE06-2983E2CDBE3B}" srcOrd="3" destOrd="0" presId="urn:microsoft.com/office/officeart/2005/8/layout/matrix1"/>
    <dgm:cxn modelId="{9D6B06F1-0B84-4E69-82FA-17E6FF53DD4D}" type="presParOf" srcId="{52A7564F-8049-47CF-8A5C-47E8F21B84CA}" destId="{647A8D56-249D-413D-B18D-8D14A1221AE8}" srcOrd="4" destOrd="0" presId="urn:microsoft.com/office/officeart/2005/8/layout/matrix1"/>
    <dgm:cxn modelId="{C0ADB090-C8D3-46B0-A25B-7AB6C4E7F335}" type="presParOf" srcId="{52A7564F-8049-47CF-8A5C-47E8F21B84CA}" destId="{7D523042-8BF7-46E8-9427-CAFF702EA91E}" srcOrd="5" destOrd="0" presId="urn:microsoft.com/office/officeart/2005/8/layout/matrix1"/>
    <dgm:cxn modelId="{95B21BA9-368E-4D63-BA3E-D19CB35452F4}" type="presParOf" srcId="{52A7564F-8049-47CF-8A5C-47E8F21B84CA}" destId="{180FFD8E-3113-4F67-9073-80C882806DFA}" srcOrd="6" destOrd="0" presId="urn:microsoft.com/office/officeart/2005/8/layout/matrix1"/>
    <dgm:cxn modelId="{E52B5746-BE01-4A74-8D9A-423C7467305E}" type="presParOf" srcId="{52A7564F-8049-47CF-8A5C-47E8F21B84CA}" destId="{CB6CAAFE-4E61-416C-99D0-043A0F1BF1B8}" srcOrd="7" destOrd="0" presId="urn:microsoft.com/office/officeart/2005/8/layout/matrix1"/>
    <dgm:cxn modelId="{4F0694FF-94A3-4A21-AFF6-A556EC4E8C55}" type="presParOf" srcId="{8862F9C7-9ED0-4BC7-9BA7-A6CCDB0B5883}" destId="{4D8FA743-14F0-424C-AE2A-63F343D6F0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E3C7D0-2F9A-4D65-96E8-56CF1E819BDA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ED14EF-FD00-4A7B-8CD1-1D9CBEC2CBF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ВМО поселок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Шушары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2022 год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287 581,6 тыс. руб.</a:t>
          </a:r>
        </a:p>
      </dgm:t>
    </dgm:pt>
    <dgm:pt modelId="{0D758DF6-FCF6-4623-BC8F-BEBDAD48C8C4}" type="parTrans" cxnId="{B7ED66A5-6ED7-44AE-AC5E-8B4BC7A53C82}">
      <dgm:prSet/>
      <dgm:spPr/>
      <dgm:t>
        <a:bodyPr/>
        <a:lstStyle/>
        <a:p>
          <a:endParaRPr lang="ru-RU" sz="1800"/>
        </a:p>
      </dgm:t>
    </dgm:pt>
    <dgm:pt modelId="{76A0CDB5-5636-49B5-9DD7-A4E7870D06DB}" type="sibTrans" cxnId="{B7ED66A5-6ED7-44AE-AC5E-8B4BC7A53C82}">
      <dgm:prSet/>
      <dgm:spPr/>
      <dgm:t>
        <a:bodyPr/>
        <a:lstStyle/>
        <a:p>
          <a:endParaRPr lang="ru-RU" sz="1800"/>
        </a:p>
      </dgm:t>
    </dgm:pt>
    <dgm:pt modelId="{A6957662-10C2-4BA6-A8D2-E6C34226C48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Ведомственные целевые программы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1 837,7 тыс.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65190-6F5D-41F8-98EB-BBF1851BE3D7}" type="parTrans" cxnId="{05A4676E-304C-43EB-8DC3-4FA42699F547}">
      <dgm:prSet/>
      <dgm:spPr/>
      <dgm:t>
        <a:bodyPr/>
        <a:lstStyle/>
        <a:p>
          <a:endParaRPr lang="ru-RU" sz="1800"/>
        </a:p>
      </dgm:t>
    </dgm:pt>
    <dgm:pt modelId="{DB1382AB-47EA-47E7-8B03-B9D5E008B9B9}" type="sibTrans" cxnId="{05A4676E-304C-43EB-8DC3-4FA42699F547}">
      <dgm:prSet/>
      <dgm:spPr/>
      <dgm:t>
        <a:bodyPr/>
        <a:lstStyle/>
        <a:p>
          <a:endParaRPr lang="ru-RU" sz="1800"/>
        </a:p>
      </dgm:t>
    </dgm:pt>
    <dgm:pt modelId="{4CB172C9-9A23-4E00-9AF4-924732E1E7D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</a:t>
          </a:r>
        </a:p>
        <a:p>
          <a:pPr>
            <a:spcAft>
              <a:spcPct val="3500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123 524,2 тыс.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61AA7-5941-4D9B-AC2E-6D56A7E140B9}" type="parTrans" cxnId="{54228716-3E14-4600-9140-304C3A0CD9E6}">
      <dgm:prSet/>
      <dgm:spPr/>
      <dgm:t>
        <a:bodyPr/>
        <a:lstStyle/>
        <a:p>
          <a:endParaRPr lang="ru-RU" sz="1800"/>
        </a:p>
      </dgm:t>
    </dgm:pt>
    <dgm:pt modelId="{67BAF4F6-DE4D-4C44-A247-4D9EF427E482}" type="sibTrans" cxnId="{54228716-3E14-4600-9140-304C3A0CD9E6}">
      <dgm:prSet/>
      <dgm:spPr/>
      <dgm:t>
        <a:bodyPr/>
        <a:lstStyle/>
        <a:p>
          <a:endParaRPr lang="ru-RU" sz="1800"/>
        </a:p>
      </dgm:t>
    </dgm:pt>
    <dgm:pt modelId="{5F790D7B-8DAD-481C-ACD6-10635864789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средств субвенций 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(переданные полномочия)</a:t>
          </a:r>
        </a:p>
        <a:p>
          <a:pPr>
            <a:spcAft>
              <a:spcPct val="3500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117 419,6 тыс.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BECD6-07DA-48E3-92C8-A5F0E9E417C0}" type="parTrans" cxnId="{FCC4A7A2-FCA8-46BA-9CB3-5E8B4877A499}">
      <dgm:prSet/>
      <dgm:spPr/>
      <dgm:t>
        <a:bodyPr/>
        <a:lstStyle/>
        <a:p>
          <a:endParaRPr lang="ru-RU" sz="1800"/>
        </a:p>
      </dgm:t>
    </dgm:pt>
    <dgm:pt modelId="{811C52C7-3BB5-4406-BB09-35DFC63B3230}" type="sibTrans" cxnId="{FCC4A7A2-FCA8-46BA-9CB3-5E8B4877A499}">
      <dgm:prSet/>
      <dgm:spPr/>
      <dgm:t>
        <a:bodyPr/>
        <a:lstStyle/>
        <a:p>
          <a:endParaRPr lang="ru-RU" sz="1800"/>
        </a:p>
      </dgm:t>
    </dgm:pt>
    <dgm:pt modelId="{DB4302D6-9337-4E23-885D-F7BC032AB49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>
            <a:spcAft>
              <a:spcPct val="3500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44 800,1 тыс. руб.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48F4A-213B-4D7F-8E46-C87DED5887F0}" type="parTrans" cxnId="{DC1010BF-92A7-41AB-8DDE-49A5DF503C90}">
      <dgm:prSet/>
      <dgm:spPr/>
      <dgm:t>
        <a:bodyPr/>
        <a:lstStyle/>
        <a:p>
          <a:endParaRPr lang="ru-RU" sz="1800"/>
        </a:p>
      </dgm:t>
    </dgm:pt>
    <dgm:pt modelId="{D7F697D3-828D-42DE-B651-6D1E37F9EE2D}" type="sibTrans" cxnId="{DC1010BF-92A7-41AB-8DDE-49A5DF503C90}">
      <dgm:prSet/>
      <dgm:spPr/>
      <dgm:t>
        <a:bodyPr/>
        <a:lstStyle/>
        <a:p>
          <a:endParaRPr lang="ru-RU" sz="1800"/>
        </a:p>
      </dgm:t>
    </dgm:pt>
    <dgm:pt modelId="{8862F9C7-9ED0-4BC7-9BA7-A6CCDB0B5883}" type="pres">
      <dgm:prSet presAssocID="{FDE3C7D0-2F9A-4D65-96E8-56CF1E819B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7564F-8049-47CF-8A5C-47E8F21B84CA}" type="pres">
      <dgm:prSet presAssocID="{FDE3C7D0-2F9A-4D65-96E8-56CF1E819BDA}" presName="matrix" presStyleCnt="0"/>
      <dgm:spPr/>
    </dgm:pt>
    <dgm:pt modelId="{11A85BA9-8F9A-4D4E-B88C-6B7879C3AF9D}" type="pres">
      <dgm:prSet presAssocID="{FDE3C7D0-2F9A-4D65-96E8-56CF1E819BDA}" presName="tile1" presStyleLbl="node1" presStyleIdx="0" presStyleCnt="4"/>
      <dgm:spPr/>
      <dgm:t>
        <a:bodyPr/>
        <a:lstStyle/>
        <a:p>
          <a:endParaRPr lang="ru-RU"/>
        </a:p>
      </dgm:t>
    </dgm:pt>
    <dgm:pt modelId="{0449B3D1-214E-4738-A6E7-999D4543B55D}" type="pres">
      <dgm:prSet presAssocID="{FDE3C7D0-2F9A-4D65-96E8-56CF1E819B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C7CD7-EBED-4C06-BC4C-3172EC45923C}" type="pres">
      <dgm:prSet presAssocID="{FDE3C7D0-2F9A-4D65-96E8-56CF1E819BDA}" presName="tile2" presStyleLbl="node1" presStyleIdx="1" presStyleCnt="4"/>
      <dgm:spPr/>
      <dgm:t>
        <a:bodyPr/>
        <a:lstStyle/>
        <a:p>
          <a:endParaRPr lang="ru-RU"/>
        </a:p>
      </dgm:t>
    </dgm:pt>
    <dgm:pt modelId="{ADA43375-AF60-4F67-BE06-2983E2CDBE3B}" type="pres">
      <dgm:prSet presAssocID="{FDE3C7D0-2F9A-4D65-96E8-56CF1E819B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A8D56-249D-413D-B18D-8D14A1221AE8}" type="pres">
      <dgm:prSet presAssocID="{FDE3C7D0-2F9A-4D65-96E8-56CF1E819BDA}" presName="tile3" presStyleLbl="node1" presStyleIdx="2" presStyleCnt="4"/>
      <dgm:spPr/>
      <dgm:t>
        <a:bodyPr/>
        <a:lstStyle/>
        <a:p>
          <a:endParaRPr lang="ru-RU"/>
        </a:p>
      </dgm:t>
    </dgm:pt>
    <dgm:pt modelId="{7D523042-8BF7-46E8-9427-CAFF702EA91E}" type="pres">
      <dgm:prSet presAssocID="{FDE3C7D0-2F9A-4D65-96E8-56CF1E819B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FFD8E-3113-4F67-9073-80C882806DFA}" type="pres">
      <dgm:prSet presAssocID="{FDE3C7D0-2F9A-4D65-96E8-56CF1E819BDA}" presName="tile4" presStyleLbl="node1" presStyleIdx="3" presStyleCnt="4"/>
      <dgm:spPr/>
      <dgm:t>
        <a:bodyPr/>
        <a:lstStyle/>
        <a:p>
          <a:endParaRPr lang="ru-RU"/>
        </a:p>
      </dgm:t>
    </dgm:pt>
    <dgm:pt modelId="{CB6CAAFE-4E61-416C-99D0-043A0F1BF1B8}" type="pres">
      <dgm:prSet presAssocID="{FDE3C7D0-2F9A-4D65-96E8-56CF1E819B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FA743-14F0-424C-AE2A-63F343D6F04B}" type="pres">
      <dgm:prSet presAssocID="{FDE3C7D0-2F9A-4D65-96E8-56CF1E819BDA}" presName="centerTile" presStyleLbl="fgShp" presStyleIdx="0" presStyleCnt="1" custScaleX="144154" custScaleY="126803" custLinFactNeighborX="-1350" custLinFactNeighborY="-10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70BA4-523D-40A7-80B0-13DEB3CF1EDA}" type="presOf" srcId="{5F790D7B-8DAD-481C-ACD6-10635864789B}" destId="{7D523042-8BF7-46E8-9427-CAFF702EA91E}" srcOrd="1" destOrd="0" presId="urn:microsoft.com/office/officeart/2005/8/layout/matrix1"/>
    <dgm:cxn modelId="{B7ED66A5-6ED7-44AE-AC5E-8B4BC7A53C82}" srcId="{FDE3C7D0-2F9A-4D65-96E8-56CF1E819BDA}" destId="{CEED14EF-FD00-4A7B-8CD1-1D9CBEC2CBFB}" srcOrd="0" destOrd="0" parTransId="{0D758DF6-FCF6-4623-BC8F-BEBDAD48C8C4}" sibTransId="{76A0CDB5-5636-49B5-9DD7-A4E7870D06DB}"/>
    <dgm:cxn modelId="{05A4676E-304C-43EB-8DC3-4FA42699F547}" srcId="{CEED14EF-FD00-4A7B-8CD1-1D9CBEC2CBFB}" destId="{A6957662-10C2-4BA6-A8D2-E6C34226C48D}" srcOrd="0" destOrd="0" parTransId="{01565190-6F5D-41F8-98EB-BBF1851BE3D7}" sibTransId="{DB1382AB-47EA-47E7-8B03-B9D5E008B9B9}"/>
    <dgm:cxn modelId="{D36316E1-5CB0-49C0-9158-3686F1F83C47}" type="presOf" srcId="{A6957662-10C2-4BA6-A8D2-E6C34226C48D}" destId="{0449B3D1-214E-4738-A6E7-999D4543B55D}" srcOrd="1" destOrd="0" presId="urn:microsoft.com/office/officeart/2005/8/layout/matrix1"/>
    <dgm:cxn modelId="{DC1010BF-92A7-41AB-8DDE-49A5DF503C90}" srcId="{CEED14EF-FD00-4A7B-8CD1-1D9CBEC2CBFB}" destId="{DB4302D6-9337-4E23-885D-F7BC032AB498}" srcOrd="3" destOrd="0" parTransId="{9FC48F4A-213B-4D7F-8E46-C87DED5887F0}" sibTransId="{D7F697D3-828D-42DE-B651-6D1E37F9EE2D}"/>
    <dgm:cxn modelId="{FCC4A7A2-FCA8-46BA-9CB3-5E8B4877A499}" srcId="{CEED14EF-FD00-4A7B-8CD1-1D9CBEC2CBFB}" destId="{5F790D7B-8DAD-481C-ACD6-10635864789B}" srcOrd="2" destOrd="0" parTransId="{ABBBECD6-07DA-48E3-92C8-A5F0E9E417C0}" sibTransId="{811C52C7-3BB5-4406-BB09-35DFC63B3230}"/>
    <dgm:cxn modelId="{C716AF6B-CE10-41D0-94EC-02089EAE2F26}" type="presOf" srcId="{CEED14EF-FD00-4A7B-8CD1-1D9CBEC2CBFB}" destId="{4D8FA743-14F0-424C-AE2A-63F343D6F04B}" srcOrd="0" destOrd="0" presId="urn:microsoft.com/office/officeart/2005/8/layout/matrix1"/>
    <dgm:cxn modelId="{BA19EE4B-F09B-45CC-BBDF-0D93E4A6E055}" type="presOf" srcId="{DB4302D6-9337-4E23-885D-F7BC032AB498}" destId="{CB6CAAFE-4E61-416C-99D0-043A0F1BF1B8}" srcOrd="1" destOrd="0" presId="urn:microsoft.com/office/officeart/2005/8/layout/matrix1"/>
    <dgm:cxn modelId="{20FD007A-ACC1-4688-ACDD-D9A3B384C666}" type="presOf" srcId="{4CB172C9-9A23-4E00-9AF4-924732E1E7DF}" destId="{ADA43375-AF60-4F67-BE06-2983E2CDBE3B}" srcOrd="1" destOrd="0" presId="urn:microsoft.com/office/officeart/2005/8/layout/matrix1"/>
    <dgm:cxn modelId="{19E4901A-D915-44FA-A820-B6F700600736}" type="presOf" srcId="{5F790D7B-8DAD-481C-ACD6-10635864789B}" destId="{647A8D56-249D-413D-B18D-8D14A1221AE8}" srcOrd="0" destOrd="0" presId="urn:microsoft.com/office/officeart/2005/8/layout/matrix1"/>
    <dgm:cxn modelId="{F303039A-2553-44CE-BC48-BC3BAEA7A537}" type="presOf" srcId="{FDE3C7D0-2F9A-4D65-96E8-56CF1E819BDA}" destId="{8862F9C7-9ED0-4BC7-9BA7-A6CCDB0B5883}" srcOrd="0" destOrd="0" presId="urn:microsoft.com/office/officeart/2005/8/layout/matrix1"/>
    <dgm:cxn modelId="{38CEFE4B-FA31-4B59-9F12-F5C9C72B53A6}" type="presOf" srcId="{A6957662-10C2-4BA6-A8D2-E6C34226C48D}" destId="{11A85BA9-8F9A-4D4E-B88C-6B7879C3AF9D}" srcOrd="0" destOrd="0" presId="urn:microsoft.com/office/officeart/2005/8/layout/matrix1"/>
    <dgm:cxn modelId="{7BCB22B8-415F-44AE-8AE3-51F281DB83B8}" type="presOf" srcId="{DB4302D6-9337-4E23-885D-F7BC032AB498}" destId="{180FFD8E-3113-4F67-9073-80C882806DFA}" srcOrd="0" destOrd="0" presId="urn:microsoft.com/office/officeart/2005/8/layout/matrix1"/>
    <dgm:cxn modelId="{E3A9F093-DC61-45BB-B63C-588433929640}" type="presOf" srcId="{4CB172C9-9A23-4E00-9AF4-924732E1E7DF}" destId="{FDDC7CD7-EBED-4C06-BC4C-3172EC45923C}" srcOrd="0" destOrd="0" presId="urn:microsoft.com/office/officeart/2005/8/layout/matrix1"/>
    <dgm:cxn modelId="{54228716-3E14-4600-9140-304C3A0CD9E6}" srcId="{CEED14EF-FD00-4A7B-8CD1-1D9CBEC2CBFB}" destId="{4CB172C9-9A23-4E00-9AF4-924732E1E7DF}" srcOrd="1" destOrd="0" parTransId="{5DB61AA7-5941-4D9B-AC2E-6D56A7E140B9}" sibTransId="{67BAF4F6-DE4D-4C44-A247-4D9EF427E482}"/>
    <dgm:cxn modelId="{1EF16161-5186-43B6-8D86-55914F25094E}" type="presParOf" srcId="{8862F9C7-9ED0-4BC7-9BA7-A6CCDB0B5883}" destId="{52A7564F-8049-47CF-8A5C-47E8F21B84CA}" srcOrd="0" destOrd="0" presId="urn:microsoft.com/office/officeart/2005/8/layout/matrix1"/>
    <dgm:cxn modelId="{7CF9F43D-F5CB-471D-800D-BEAC157A8558}" type="presParOf" srcId="{52A7564F-8049-47CF-8A5C-47E8F21B84CA}" destId="{11A85BA9-8F9A-4D4E-B88C-6B7879C3AF9D}" srcOrd="0" destOrd="0" presId="urn:microsoft.com/office/officeart/2005/8/layout/matrix1"/>
    <dgm:cxn modelId="{9555EE20-18E1-4835-8E15-D7CAA275BEEF}" type="presParOf" srcId="{52A7564F-8049-47CF-8A5C-47E8F21B84CA}" destId="{0449B3D1-214E-4738-A6E7-999D4543B55D}" srcOrd="1" destOrd="0" presId="urn:microsoft.com/office/officeart/2005/8/layout/matrix1"/>
    <dgm:cxn modelId="{FEA158F9-7540-4D31-84D5-3C2A683C28BE}" type="presParOf" srcId="{52A7564F-8049-47CF-8A5C-47E8F21B84CA}" destId="{FDDC7CD7-EBED-4C06-BC4C-3172EC45923C}" srcOrd="2" destOrd="0" presId="urn:microsoft.com/office/officeart/2005/8/layout/matrix1"/>
    <dgm:cxn modelId="{6FCFD2CA-ECEC-4081-8271-F510A5B5D999}" type="presParOf" srcId="{52A7564F-8049-47CF-8A5C-47E8F21B84CA}" destId="{ADA43375-AF60-4F67-BE06-2983E2CDBE3B}" srcOrd="3" destOrd="0" presId="urn:microsoft.com/office/officeart/2005/8/layout/matrix1"/>
    <dgm:cxn modelId="{9D6B06F1-0B84-4E69-82FA-17E6FF53DD4D}" type="presParOf" srcId="{52A7564F-8049-47CF-8A5C-47E8F21B84CA}" destId="{647A8D56-249D-413D-B18D-8D14A1221AE8}" srcOrd="4" destOrd="0" presId="urn:microsoft.com/office/officeart/2005/8/layout/matrix1"/>
    <dgm:cxn modelId="{C0ADB090-C8D3-46B0-A25B-7AB6C4E7F335}" type="presParOf" srcId="{52A7564F-8049-47CF-8A5C-47E8F21B84CA}" destId="{7D523042-8BF7-46E8-9427-CAFF702EA91E}" srcOrd="5" destOrd="0" presId="urn:microsoft.com/office/officeart/2005/8/layout/matrix1"/>
    <dgm:cxn modelId="{95B21BA9-368E-4D63-BA3E-D19CB35452F4}" type="presParOf" srcId="{52A7564F-8049-47CF-8A5C-47E8F21B84CA}" destId="{180FFD8E-3113-4F67-9073-80C882806DFA}" srcOrd="6" destOrd="0" presId="urn:microsoft.com/office/officeart/2005/8/layout/matrix1"/>
    <dgm:cxn modelId="{E52B5746-BE01-4A74-8D9A-423C7467305E}" type="presParOf" srcId="{52A7564F-8049-47CF-8A5C-47E8F21B84CA}" destId="{CB6CAAFE-4E61-416C-99D0-043A0F1BF1B8}" srcOrd="7" destOrd="0" presId="urn:microsoft.com/office/officeart/2005/8/layout/matrix1"/>
    <dgm:cxn modelId="{4F0694FF-94A3-4A21-AFF6-A556EC4E8C55}" type="presParOf" srcId="{8862F9C7-9ED0-4BC7-9BA7-A6CCDB0B5883}" destId="{4D8FA743-14F0-424C-AE2A-63F343D6F0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3C7D0-2F9A-4D65-96E8-56CF1E819BDA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ED14EF-FD00-4A7B-8CD1-1D9CBEC2CBF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ВМО поселок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Шушары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2023 год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298 962,3 тыс. руб.</a:t>
          </a:r>
        </a:p>
      </dgm:t>
    </dgm:pt>
    <dgm:pt modelId="{0D758DF6-FCF6-4623-BC8F-BEBDAD48C8C4}" type="parTrans" cxnId="{B7ED66A5-6ED7-44AE-AC5E-8B4BC7A53C82}">
      <dgm:prSet/>
      <dgm:spPr/>
      <dgm:t>
        <a:bodyPr/>
        <a:lstStyle/>
        <a:p>
          <a:endParaRPr lang="ru-RU" sz="1800"/>
        </a:p>
      </dgm:t>
    </dgm:pt>
    <dgm:pt modelId="{76A0CDB5-5636-49B5-9DD7-A4E7870D06DB}" type="sibTrans" cxnId="{B7ED66A5-6ED7-44AE-AC5E-8B4BC7A53C82}">
      <dgm:prSet/>
      <dgm:spPr/>
      <dgm:t>
        <a:bodyPr/>
        <a:lstStyle/>
        <a:p>
          <a:endParaRPr lang="ru-RU" sz="1800"/>
        </a:p>
      </dgm:t>
    </dgm:pt>
    <dgm:pt modelId="{A6957662-10C2-4BA6-A8D2-E6C34226C48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Ведомственные целевые программы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1 837,7 тыс. руб.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565190-6F5D-41F8-98EB-BBF1851BE3D7}" type="parTrans" cxnId="{05A4676E-304C-43EB-8DC3-4FA42699F547}">
      <dgm:prSet/>
      <dgm:spPr/>
      <dgm:t>
        <a:bodyPr/>
        <a:lstStyle/>
        <a:p>
          <a:endParaRPr lang="ru-RU" sz="1800"/>
        </a:p>
      </dgm:t>
    </dgm:pt>
    <dgm:pt modelId="{DB1382AB-47EA-47E7-8B03-B9D5E008B9B9}" type="sibTrans" cxnId="{05A4676E-304C-43EB-8DC3-4FA42699F547}">
      <dgm:prSet/>
      <dgm:spPr/>
      <dgm:t>
        <a:bodyPr/>
        <a:lstStyle/>
        <a:p>
          <a:endParaRPr lang="ru-RU" sz="1800"/>
        </a:p>
      </dgm:t>
    </dgm:pt>
    <dgm:pt modelId="{4CB172C9-9A23-4E00-9AF4-924732E1E7D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</a:t>
          </a:r>
        </a:p>
        <a:p>
          <a:pPr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127 841,6 тыс. руб.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61AA7-5941-4D9B-AC2E-6D56A7E140B9}" type="parTrans" cxnId="{54228716-3E14-4600-9140-304C3A0CD9E6}">
      <dgm:prSet/>
      <dgm:spPr/>
      <dgm:t>
        <a:bodyPr/>
        <a:lstStyle/>
        <a:p>
          <a:endParaRPr lang="ru-RU" sz="1800"/>
        </a:p>
      </dgm:t>
    </dgm:pt>
    <dgm:pt modelId="{67BAF4F6-DE4D-4C44-A247-4D9EF427E482}" type="sibTrans" cxnId="{54228716-3E14-4600-9140-304C3A0CD9E6}">
      <dgm:prSet/>
      <dgm:spPr/>
      <dgm:t>
        <a:bodyPr/>
        <a:lstStyle/>
        <a:p>
          <a:endParaRPr lang="ru-RU" sz="1800"/>
        </a:p>
      </dgm:t>
    </dgm:pt>
    <dgm:pt modelId="{5F790D7B-8DAD-481C-ACD6-10635864789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средств субвенций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(переданные полномочия)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122 116,4 тыс. руб.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BECD6-07DA-48E3-92C8-A5F0E9E417C0}" type="parTrans" cxnId="{FCC4A7A2-FCA8-46BA-9CB3-5E8B4877A499}">
      <dgm:prSet/>
      <dgm:spPr/>
      <dgm:t>
        <a:bodyPr/>
        <a:lstStyle/>
        <a:p>
          <a:endParaRPr lang="ru-RU" sz="1800"/>
        </a:p>
      </dgm:t>
    </dgm:pt>
    <dgm:pt modelId="{811C52C7-3BB5-4406-BB09-35DFC63B3230}" type="sibTrans" cxnId="{FCC4A7A2-FCA8-46BA-9CB3-5E8B4877A499}">
      <dgm:prSet/>
      <dgm:spPr/>
      <dgm:t>
        <a:bodyPr/>
        <a:lstStyle/>
        <a:p>
          <a:endParaRPr lang="ru-RU" sz="1800"/>
        </a:p>
      </dgm:t>
    </dgm:pt>
    <dgm:pt modelId="{DB4302D6-9337-4E23-885D-F7BC032AB49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47 166,6 тыс. руб.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48F4A-213B-4D7F-8E46-C87DED5887F0}" type="parTrans" cxnId="{DC1010BF-92A7-41AB-8DDE-49A5DF503C90}">
      <dgm:prSet/>
      <dgm:spPr/>
      <dgm:t>
        <a:bodyPr/>
        <a:lstStyle/>
        <a:p>
          <a:endParaRPr lang="ru-RU" sz="1800"/>
        </a:p>
      </dgm:t>
    </dgm:pt>
    <dgm:pt modelId="{D7F697D3-828D-42DE-B651-6D1E37F9EE2D}" type="sibTrans" cxnId="{DC1010BF-92A7-41AB-8DDE-49A5DF503C90}">
      <dgm:prSet/>
      <dgm:spPr/>
      <dgm:t>
        <a:bodyPr/>
        <a:lstStyle/>
        <a:p>
          <a:endParaRPr lang="ru-RU" sz="1800"/>
        </a:p>
      </dgm:t>
    </dgm:pt>
    <dgm:pt modelId="{8862F9C7-9ED0-4BC7-9BA7-A6CCDB0B5883}" type="pres">
      <dgm:prSet presAssocID="{FDE3C7D0-2F9A-4D65-96E8-56CF1E819B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7564F-8049-47CF-8A5C-47E8F21B84CA}" type="pres">
      <dgm:prSet presAssocID="{FDE3C7D0-2F9A-4D65-96E8-56CF1E819BDA}" presName="matrix" presStyleCnt="0"/>
      <dgm:spPr/>
    </dgm:pt>
    <dgm:pt modelId="{11A85BA9-8F9A-4D4E-B88C-6B7879C3AF9D}" type="pres">
      <dgm:prSet presAssocID="{FDE3C7D0-2F9A-4D65-96E8-56CF1E819BDA}" presName="tile1" presStyleLbl="node1" presStyleIdx="0" presStyleCnt="4" custLinFactNeighborX="-90" custLinFactNeighborY="-8023"/>
      <dgm:spPr/>
      <dgm:t>
        <a:bodyPr/>
        <a:lstStyle/>
        <a:p>
          <a:endParaRPr lang="ru-RU"/>
        </a:p>
      </dgm:t>
    </dgm:pt>
    <dgm:pt modelId="{0449B3D1-214E-4738-A6E7-999D4543B55D}" type="pres">
      <dgm:prSet presAssocID="{FDE3C7D0-2F9A-4D65-96E8-56CF1E819B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C7CD7-EBED-4C06-BC4C-3172EC45923C}" type="pres">
      <dgm:prSet presAssocID="{FDE3C7D0-2F9A-4D65-96E8-56CF1E819BDA}" presName="tile2" presStyleLbl="node1" presStyleIdx="1" presStyleCnt="4"/>
      <dgm:spPr/>
      <dgm:t>
        <a:bodyPr/>
        <a:lstStyle/>
        <a:p>
          <a:endParaRPr lang="ru-RU"/>
        </a:p>
      </dgm:t>
    </dgm:pt>
    <dgm:pt modelId="{ADA43375-AF60-4F67-BE06-2983E2CDBE3B}" type="pres">
      <dgm:prSet presAssocID="{FDE3C7D0-2F9A-4D65-96E8-56CF1E819B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A8D56-249D-413D-B18D-8D14A1221AE8}" type="pres">
      <dgm:prSet presAssocID="{FDE3C7D0-2F9A-4D65-96E8-56CF1E819BDA}" presName="tile3" presStyleLbl="node1" presStyleIdx="2" presStyleCnt="4"/>
      <dgm:spPr/>
      <dgm:t>
        <a:bodyPr/>
        <a:lstStyle/>
        <a:p>
          <a:endParaRPr lang="ru-RU"/>
        </a:p>
      </dgm:t>
    </dgm:pt>
    <dgm:pt modelId="{7D523042-8BF7-46E8-9427-CAFF702EA91E}" type="pres">
      <dgm:prSet presAssocID="{FDE3C7D0-2F9A-4D65-96E8-56CF1E819B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FFD8E-3113-4F67-9073-80C882806DFA}" type="pres">
      <dgm:prSet presAssocID="{FDE3C7D0-2F9A-4D65-96E8-56CF1E819BDA}" presName="tile4" presStyleLbl="node1" presStyleIdx="3" presStyleCnt="4" custLinFactNeighborY="0"/>
      <dgm:spPr/>
      <dgm:t>
        <a:bodyPr/>
        <a:lstStyle/>
        <a:p>
          <a:endParaRPr lang="ru-RU"/>
        </a:p>
      </dgm:t>
    </dgm:pt>
    <dgm:pt modelId="{CB6CAAFE-4E61-416C-99D0-043A0F1BF1B8}" type="pres">
      <dgm:prSet presAssocID="{FDE3C7D0-2F9A-4D65-96E8-56CF1E819B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FA743-14F0-424C-AE2A-63F343D6F04B}" type="pres">
      <dgm:prSet presAssocID="{FDE3C7D0-2F9A-4D65-96E8-56CF1E819BDA}" presName="centerTile" presStyleLbl="fgShp" presStyleIdx="0" presStyleCnt="1" custScaleX="144154" custScaleY="126803" custLinFactNeighborX="-1350" custLinFactNeighborY="-100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70BA4-523D-40A7-80B0-13DEB3CF1EDA}" type="presOf" srcId="{5F790D7B-8DAD-481C-ACD6-10635864789B}" destId="{7D523042-8BF7-46E8-9427-CAFF702EA91E}" srcOrd="1" destOrd="0" presId="urn:microsoft.com/office/officeart/2005/8/layout/matrix1"/>
    <dgm:cxn modelId="{B7ED66A5-6ED7-44AE-AC5E-8B4BC7A53C82}" srcId="{FDE3C7D0-2F9A-4D65-96E8-56CF1E819BDA}" destId="{CEED14EF-FD00-4A7B-8CD1-1D9CBEC2CBFB}" srcOrd="0" destOrd="0" parTransId="{0D758DF6-FCF6-4623-BC8F-BEBDAD48C8C4}" sibTransId="{76A0CDB5-5636-49B5-9DD7-A4E7870D06DB}"/>
    <dgm:cxn modelId="{05A4676E-304C-43EB-8DC3-4FA42699F547}" srcId="{CEED14EF-FD00-4A7B-8CD1-1D9CBEC2CBFB}" destId="{A6957662-10C2-4BA6-A8D2-E6C34226C48D}" srcOrd="0" destOrd="0" parTransId="{01565190-6F5D-41F8-98EB-BBF1851BE3D7}" sibTransId="{DB1382AB-47EA-47E7-8B03-B9D5E008B9B9}"/>
    <dgm:cxn modelId="{D36316E1-5CB0-49C0-9158-3686F1F83C47}" type="presOf" srcId="{A6957662-10C2-4BA6-A8D2-E6C34226C48D}" destId="{0449B3D1-214E-4738-A6E7-999D4543B55D}" srcOrd="1" destOrd="0" presId="urn:microsoft.com/office/officeart/2005/8/layout/matrix1"/>
    <dgm:cxn modelId="{DC1010BF-92A7-41AB-8DDE-49A5DF503C90}" srcId="{CEED14EF-FD00-4A7B-8CD1-1D9CBEC2CBFB}" destId="{DB4302D6-9337-4E23-885D-F7BC032AB498}" srcOrd="3" destOrd="0" parTransId="{9FC48F4A-213B-4D7F-8E46-C87DED5887F0}" sibTransId="{D7F697D3-828D-42DE-B651-6D1E37F9EE2D}"/>
    <dgm:cxn modelId="{FCC4A7A2-FCA8-46BA-9CB3-5E8B4877A499}" srcId="{CEED14EF-FD00-4A7B-8CD1-1D9CBEC2CBFB}" destId="{5F790D7B-8DAD-481C-ACD6-10635864789B}" srcOrd="2" destOrd="0" parTransId="{ABBBECD6-07DA-48E3-92C8-A5F0E9E417C0}" sibTransId="{811C52C7-3BB5-4406-BB09-35DFC63B3230}"/>
    <dgm:cxn modelId="{C716AF6B-CE10-41D0-94EC-02089EAE2F26}" type="presOf" srcId="{CEED14EF-FD00-4A7B-8CD1-1D9CBEC2CBFB}" destId="{4D8FA743-14F0-424C-AE2A-63F343D6F04B}" srcOrd="0" destOrd="0" presId="urn:microsoft.com/office/officeart/2005/8/layout/matrix1"/>
    <dgm:cxn modelId="{BA19EE4B-F09B-45CC-BBDF-0D93E4A6E055}" type="presOf" srcId="{DB4302D6-9337-4E23-885D-F7BC032AB498}" destId="{CB6CAAFE-4E61-416C-99D0-043A0F1BF1B8}" srcOrd="1" destOrd="0" presId="urn:microsoft.com/office/officeart/2005/8/layout/matrix1"/>
    <dgm:cxn modelId="{20FD007A-ACC1-4688-ACDD-D9A3B384C666}" type="presOf" srcId="{4CB172C9-9A23-4E00-9AF4-924732E1E7DF}" destId="{ADA43375-AF60-4F67-BE06-2983E2CDBE3B}" srcOrd="1" destOrd="0" presId="urn:microsoft.com/office/officeart/2005/8/layout/matrix1"/>
    <dgm:cxn modelId="{19E4901A-D915-44FA-A820-B6F700600736}" type="presOf" srcId="{5F790D7B-8DAD-481C-ACD6-10635864789B}" destId="{647A8D56-249D-413D-B18D-8D14A1221AE8}" srcOrd="0" destOrd="0" presId="urn:microsoft.com/office/officeart/2005/8/layout/matrix1"/>
    <dgm:cxn modelId="{F303039A-2553-44CE-BC48-BC3BAEA7A537}" type="presOf" srcId="{FDE3C7D0-2F9A-4D65-96E8-56CF1E819BDA}" destId="{8862F9C7-9ED0-4BC7-9BA7-A6CCDB0B5883}" srcOrd="0" destOrd="0" presId="urn:microsoft.com/office/officeart/2005/8/layout/matrix1"/>
    <dgm:cxn modelId="{38CEFE4B-FA31-4B59-9F12-F5C9C72B53A6}" type="presOf" srcId="{A6957662-10C2-4BA6-A8D2-E6C34226C48D}" destId="{11A85BA9-8F9A-4D4E-B88C-6B7879C3AF9D}" srcOrd="0" destOrd="0" presId="urn:microsoft.com/office/officeart/2005/8/layout/matrix1"/>
    <dgm:cxn modelId="{7BCB22B8-415F-44AE-8AE3-51F281DB83B8}" type="presOf" srcId="{DB4302D6-9337-4E23-885D-F7BC032AB498}" destId="{180FFD8E-3113-4F67-9073-80C882806DFA}" srcOrd="0" destOrd="0" presId="urn:microsoft.com/office/officeart/2005/8/layout/matrix1"/>
    <dgm:cxn modelId="{E3A9F093-DC61-45BB-B63C-588433929640}" type="presOf" srcId="{4CB172C9-9A23-4E00-9AF4-924732E1E7DF}" destId="{FDDC7CD7-EBED-4C06-BC4C-3172EC45923C}" srcOrd="0" destOrd="0" presId="urn:microsoft.com/office/officeart/2005/8/layout/matrix1"/>
    <dgm:cxn modelId="{54228716-3E14-4600-9140-304C3A0CD9E6}" srcId="{CEED14EF-FD00-4A7B-8CD1-1D9CBEC2CBFB}" destId="{4CB172C9-9A23-4E00-9AF4-924732E1E7DF}" srcOrd="1" destOrd="0" parTransId="{5DB61AA7-5941-4D9B-AC2E-6D56A7E140B9}" sibTransId="{67BAF4F6-DE4D-4C44-A247-4D9EF427E482}"/>
    <dgm:cxn modelId="{1EF16161-5186-43B6-8D86-55914F25094E}" type="presParOf" srcId="{8862F9C7-9ED0-4BC7-9BA7-A6CCDB0B5883}" destId="{52A7564F-8049-47CF-8A5C-47E8F21B84CA}" srcOrd="0" destOrd="0" presId="urn:microsoft.com/office/officeart/2005/8/layout/matrix1"/>
    <dgm:cxn modelId="{7CF9F43D-F5CB-471D-800D-BEAC157A8558}" type="presParOf" srcId="{52A7564F-8049-47CF-8A5C-47E8F21B84CA}" destId="{11A85BA9-8F9A-4D4E-B88C-6B7879C3AF9D}" srcOrd="0" destOrd="0" presId="urn:microsoft.com/office/officeart/2005/8/layout/matrix1"/>
    <dgm:cxn modelId="{9555EE20-18E1-4835-8E15-D7CAA275BEEF}" type="presParOf" srcId="{52A7564F-8049-47CF-8A5C-47E8F21B84CA}" destId="{0449B3D1-214E-4738-A6E7-999D4543B55D}" srcOrd="1" destOrd="0" presId="urn:microsoft.com/office/officeart/2005/8/layout/matrix1"/>
    <dgm:cxn modelId="{FEA158F9-7540-4D31-84D5-3C2A683C28BE}" type="presParOf" srcId="{52A7564F-8049-47CF-8A5C-47E8F21B84CA}" destId="{FDDC7CD7-EBED-4C06-BC4C-3172EC45923C}" srcOrd="2" destOrd="0" presId="urn:microsoft.com/office/officeart/2005/8/layout/matrix1"/>
    <dgm:cxn modelId="{6FCFD2CA-ECEC-4081-8271-F510A5B5D999}" type="presParOf" srcId="{52A7564F-8049-47CF-8A5C-47E8F21B84CA}" destId="{ADA43375-AF60-4F67-BE06-2983E2CDBE3B}" srcOrd="3" destOrd="0" presId="urn:microsoft.com/office/officeart/2005/8/layout/matrix1"/>
    <dgm:cxn modelId="{9D6B06F1-0B84-4E69-82FA-17E6FF53DD4D}" type="presParOf" srcId="{52A7564F-8049-47CF-8A5C-47E8F21B84CA}" destId="{647A8D56-249D-413D-B18D-8D14A1221AE8}" srcOrd="4" destOrd="0" presId="urn:microsoft.com/office/officeart/2005/8/layout/matrix1"/>
    <dgm:cxn modelId="{C0ADB090-C8D3-46B0-A25B-7AB6C4E7F335}" type="presParOf" srcId="{52A7564F-8049-47CF-8A5C-47E8F21B84CA}" destId="{7D523042-8BF7-46E8-9427-CAFF702EA91E}" srcOrd="5" destOrd="0" presId="urn:microsoft.com/office/officeart/2005/8/layout/matrix1"/>
    <dgm:cxn modelId="{95B21BA9-368E-4D63-BA3E-D19CB35452F4}" type="presParOf" srcId="{52A7564F-8049-47CF-8A5C-47E8F21B84CA}" destId="{180FFD8E-3113-4F67-9073-80C882806DFA}" srcOrd="6" destOrd="0" presId="urn:microsoft.com/office/officeart/2005/8/layout/matrix1"/>
    <dgm:cxn modelId="{E52B5746-BE01-4A74-8D9A-423C7467305E}" type="presParOf" srcId="{52A7564F-8049-47CF-8A5C-47E8F21B84CA}" destId="{CB6CAAFE-4E61-416C-99D0-043A0F1BF1B8}" srcOrd="7" destOrd="0" presId="urn:microsoft.com/office/officeart/2005/8/layout/matrix1"/>
    <dgm:cxn modelId="{4F0694FF-94A3-4A21-AFF6-A556EC4E8C55}" type="presParOf" srcId="{8862F9C7-9ED0-4BC7-9BA7-A6CCDB0B5883}" destId="{4D8FA743-14F0-424C-AE2A-63F343D6F04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5BA9-8F9A-4D4E-B88C-6B7879C3AF9D}">
      <dsp:nvSpPr>
        <dsp:cNvPr id="0" name=""/>
        <dsp:cNvSpPr/>
      </dsp:nvSpPr>
      <dsp:spPr>
        <a:xfrm rot="16200000">
          <a:off x="1286055" y="-1286055"/>
          <a:ext cx="2763967" cy="5336078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Ведомственные целевые программы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2 391,6 тыс. руб.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336078" cy="2072975"/>
      </dsp:txXfrm>
    </dsp:sp>
    <dsp:sp modelId="{FDDC7CD7-EBED-4C06-BC4C-3172EC45923C}">
      <dsp:nvSpPr>
        <dsp:cNvPr id="0" name=""/>
        <dsp:cNvSpPr/>
      </dsp:nvSpPr>
      <dsp:spPr>
        <a:xfrm>
          <a:off x="5336078" y="24930"/>
          <a:ext cx="5336078" cy="2763967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124 215,2 тыс. руб.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6078" y="24930"/>
        <a:ext cx="5336078" cy="2072975"/>
      </dsp:txXfrm>
    </dsp:sp>
    <dsp:sp modelId="{647A8D56-249D-413D-B18D-8D14A1221AE8}">
      <dsp:nvSpPr>
        <dsp:cNvPr id="0" name=""/>
        <dsp:cNvSpPr/>
      </dsp:nvSpPr>
      <dsp:spPr>
        <a:xfrm rot="10800000">
          <a:off x="0" y="2763967"/>
          <a:ext cx="5336078" cy="2763967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средств субвенций (переданные полномочия)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112 900,8 тыс. руб.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454958"/>
        <a:ext cx="5336078" cy="2072975"/>
      </dsp:txXfrm>
    </dsp:sp>
    <dsp:sp modelId="{180FFD8E-3113-4F67-9073-80C882806DFA}">
      <dsp:nvSpPr>
        <dsp:cNvPr id="0" name=""/>
        <dsp:cNvSpPr/>
      </dsp:nvSpPr>
      <dsp:spPr>
        <a:xfrm rot="5400000">
          <a:off x="6622133" y="1477911"/>
          <a:ext cx="2763967" cy="5336078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37 284,5 тыс. руб.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36078" y="3454958"/>
        <a:ext cx="5336078" cy="2072975"/>
      </dsp:txXfrm>
    </dsp:sp>
    <dsp:sp modelId="{4D8FA743-14F0-424C-AE2A-63F343D6F04B}">
      <dsp:nvSpPr>
        <dsp:cNvPr id="0" name=""/>
        <dsp:cNvSpPr/>
      </dsp:nvSpPr>
      <dsp:spPr>
        <a:xfrm>
          <a:off x="3199010" y="1887768"/>
          <a:ext cx="4274134" cy="1752396"/>
        </a:xfrm>
        <a:prstGeom prst="round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ВМО поселок </a:t>
          </a: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Шушары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2021 год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276 792,1 тыс. руб.</a:t>
          </a:r>
        </a:p>
      </dsp:txBody>
      <dsp:txXfrm>
        <a:off x="3284555" y="1973313"/>
        <a:ext cx="4103044" cy="1581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5BA9-8F9A-4D4E-B88C-6B7879C3AF9D}">
      <dsp:nvSpPr>
        <dsp:cNvPr id="0" name=""/>
        <dsp:cNvSpPr/>
      </dsp:nvSpPr>
      <dsp:spPr>
        <a:xfrm rot="16200000">
          <a:off x="1913096" y="-1913096"/>
          <a:ext cx="1404850" cy="523104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Ведомственные целевые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1 837,7 тыс. руб.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"/>
        <a:ext cx="5231043" cy="1053637"/>
      </dsp:txXfrm>
    </dsp:sp>
    <dsp:sp modelId="{FDDC7CD7-EBED-4C06-BC4C-3172EC45923C}">
      <dsp:nvSpPr>
        <dsp:cNvPr id="0" name=""/>
        <dsp:cNvSpPr/>
      </dsp:nvSpPr>
      <dsp:spPr>
        <a:xfrm>
          <a:off x="5231043" y="0"/>
          <a:ext cx="5231043" cy="140485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123 524,2 тыс. руб.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1043" y="0"/>
        <a:ext cx="5231043" cy="1053637"/>
      </dsp:txXfrm>
    </dsp:sp>
    <dsp:sp modelId="{647A8D56-249D-413D-B18D-8D14A1221AE8}">
      <dsp:nvSpPr>
        <dsp:cNvPr id="0" name=""/>
        <dsp:cNvSpPr/>
      </dsp:nvSpPr>
      <dsp:spPr>
        <a:xfrm rot="10800000">
          <a:off x="0" y="1404850"/>
          <a:ext cx="5231043" cy="140485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средств субвенций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(переданные полномочия)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117 419,6 тыс. руб.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756063"/>
        <a:ext cx="5231043" cy="1053637"/>
      </dsp:txXfrm>
    </dsp:sp>
    <dsp:sp modelId="{180FFD8E-3113-4F67-9073-80C882806DFA}">
      <dsp:nvSpPr>
        <dsp:cNvPr id="0" name=""/>
        <dsp:cNvSpPr/>
      </dsp:nvSpPr>
      <dsp:spPr>
        <a:xfrm rot="5400000">
          <a:off x="7144140" y="-508245"/>
          <a:ext cx="1404850" cy="523104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44 800,1 тыс. руб.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1043" y="1756064"/>
        <a:ext cx="5231043" cy="1053637"/>
      </dsp:txXfrm>
    </dsp:sp>
    <dsp:sp modelId="{4D8FA743-14F0-424C-AE2A-63F343D6F04B}">
      <dsp:nvSpPr>
        <dsp:cNvPr id="0" name=""/>
        <dsp:cNvSpPr/>
      </dsp:nvSpPr>
      <dsp:spPr>
        <a:xfrm>
          <a:off x="2926444" y="952457"/>
          <a:ext cx="4524455" cy="890696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ВМО поселок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Шушары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2022 год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287 581,6 тыс. руб.</a:t>
          </a:r>
        </a:p>
      </dsp:txBody>
      <dsp:txXfrm>
        <a:off x="2969924" y="995937"/>
        <a:ext cx="4437495" cy="803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5BA9-8F9A-4D4E-B88C-6B7879C3AF9D}">
      <dsp:nvSpPr>
        <dsp:cNvPr id="0" name=""/>
        <dsp:cNvSpPr/>
      </dsp:nvSpPr>
      <dsp:spPr>
        <a:xfrm rot="16200000">
          <a:off x="1892314" y="-1892314"/>
          <a:ext cx="1446415" cy="523104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Ведомственные целевые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1 837,7 тыс. руб.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231043" cy="1084811"/>
      </dsp:txXfrm>
    </dsp:sp>
    <dsp:sp modelId="{FDDC7CD7-EBED-4C06-BC4C-3172EC45923C}">
      <dsp:nvSpPr>
        <dsp:cNvPr id="0" name=""/>
        <dsp:cNvSpPr/>
      </dsp:nvSpPr>
      <dsp:spPr>
        <a:xfrm>
          <a:off x="5231043" y="0"/>
          <a:ext cx="5231043" cy="144641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127 841,6 тыс. руб.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1043" y="0"/>
        <a:ext cx="5231043" cy="1084811"/>
      </dsp:txXfrm>
    </dsp:sp>
    <dsp:sp modelId="{647A8D56-249D-413D-B18D-8D14A1221AE8}">
      <dsp:nvSpPr>
        <dsp:cNvPr id="0" name=""/>
        <dsp:cNvSpPr/>
      </dsp:nvSpPr>
      <dsp:spPr>
        <a:xfrm rot="10800000">
          <a:off x="0" y="1446415"/>
          <a:ext cx="5231043" cy="144641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за счет средств субвенций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(переданные полномочия)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122 116,4 тыс. руб.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808018"/>
        <a:ext cx="5231043" cy="1084811"/>
      </dsp:txXfrm>
    </dsp:sp>
    <dsp:sp modelId="{180FFD8E-3113-4F67-9073-80C882806DFA}">
      <dsp:nvSpPr>
        <dsp:cNvPr id="0" name=""/>
        <dsp:cNvSpPr/>
      </dsp:nvSpPr>
      <dsp:spPr>
        <a:xfrm rot="5400000">
          <a:off x="7123357" y="-445899"/>
          <a:ext cx="1446415" cy="523104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47 166,6 тыс. руб.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31043" y="1808019"/>
        <a:ext cx="5231043" cy="1084811"/>
      </dsp:txXfrm>
    </dsp:sp>
    <dsp:sp modelId="{4D8FA743-14F0-424C-AE2A-63F343D6F04B}">
      <dsp:nvSpPr>
        <dsp:cNvPr id="0" name=""/>
        <dsp:cNvSpPr/>
      </dsp:nvSpPr>
      <dsp:spPr>
        <a:xfrm>
          <a:off x="2926444" y="980636"/>
          <a:ext cx="4524455" cy="917048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ВМО поселок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Шушары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2023 год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298 962,3 тыс. руб.</a:t>
          </a:r>
        </a:p>
      </dsp:txBody>
      <dsp:txXfrm>
        <a:off x="2971211" y="1025403"/>
        <a:ext cx="4434921" cy="82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0.74721</cdr:x>
      <cdr:y>0.91672</cdr:y>
    </cdr:from>
    <cdr:to>
      <cdr:x>1</cdr:x>
      <cdr:y>0.97095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64398" y="5417498"/>
          <a:ext cx="2582944" cy="320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0.75291</cdr:x>
      <cdr:y>0.93108</cdr:y>
    </cdr:from>
    <cdr:to>
      <cdr:x>1</cdr:x>
      <cdr:y>0.97095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93058" y="5502340"/>
          <a:ext cx="2524669" cy="23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Данные указаны в тыс. руб.</a:t>
          </a:r>
        </a:p>
        <a:p xmlns:a="http://schemas.openxmlformats.org/drawingml/2006/main">
          <a:pPr algn="r"/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0.74553</cdr:x>
      <cdr:y>0.93619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17644" y="5532584"/>
          <a:ext cx="2600083" cy="377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Данные указаны в тыс. руб.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4C991-E7DF-46DC-938A-AFDCF287639A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91200-200A-44E2-A1DD-E945FE20A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5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012B53-EEDE-466D-B9B6-10B9CA98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315E9-DA81-447E-B9C2-8374D08A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C86BF7-F237-44E9-88D0-5D667ECF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1D0E7-87FA-43F8-819A-B5B504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125E5-BCF8-421A-BDE2-50205B3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438EF-A3AC-4BF6-81DD-2624ABE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641C7-878F-407D-9DAA-E3E45E7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556C6B-BC45-431A-820B-29A82DE7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74FA1-0D5F-40D4-91D4-6AED1CF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C85EC-564E-47F8-8901-A92F4981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AC59E-8BA8-4230-9DC6-3D4BD0B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279052-00B8-4BD0-B6CF-FD01D9BC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7763A2-95DF-4235-8518-9FDD800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8B60C-AB5C-43AF-AC1D-97BD6C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4F155-543F-4DB5-86F7-DECE708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42151-54C6-4D1F-9D26-87929C3A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B40D2-5053-461C-B979-173EED1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DB571-FF99-4A0A-BBD2-BCBA75D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35CEA-0ED4-4902-968F-9BC6AC82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0D9FA-6F2F-4E9E-B48A-946583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9EDD8-6001-4F54-BFD4-C3B1A29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DA1E7-B0E5-42DD-9537-8C94C7B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C224D-91FB-4DFA-92C9-4A4DE754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F6600-C261-4575-8EAD-5D8D5D2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A8DFC-206C-4B5B-90F8-532EE25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706DD-1480-4E00-9CAF-019ABFF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D1F3-BA76-462C-B6B1-4AE90C8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C6D17-5975-48C4-B4B3-41B601687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08A27-B4C1-432A-AC17-C667A78D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1612A-E5BE-43F8-B8A7-AA662F19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E2457-9C50-4CF6-B707-3BB08F4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0EEE5-3833-434A-812E-D9BCFF7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7D0-28F1-4CA7-87B3-498BE3C5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2C3F16-34F8-48F7-90CB-968D62C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30D0C-98FC-464E-AFF7-E873B27A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6089B3-C935-4983-8E3D-B5B64B54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6E7FD-133C-4203-8DD9-9C60A7602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2F2487-02B3-4879-B95C-751F1FC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826E5-EE93-459E-86BE-01EE808A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7CFE12-34C5-46D9-A0A2-DF99960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2D863-2E7A-4A8D-A6AF-D97F808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E716FC-34F5-4736-8045-7FB9150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50948-05ED-49F4-AA0B-A47081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EF2254-90F9-449D-A0A3-DE1AC55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237B9B-97A0-4E36-A43E-2641757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7456E0-B6E7-486A-9D48-DB793A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418F9C-CB80-423F-9FF0-B323DB7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3AEBA-2F15-47F5-9171-A26A512A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97181-99BA-4382-BAF6-4690B4CC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E6822B-17D9-4C86-B468-9245A14C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57D402-53E6-45CC-B15F-A9859682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10A8A-4B3C-48D8-BB64-4D3988B9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07FF9-FE24-4185-9748-A09B2E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B0D0-B993-48B7-BB50-BBD6256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21B04D-7EA8-45C3-A904-2CF005C2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97A4E-04E9-4675-A360-B93A14AE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3C988-8863-468E-89FC-20887AE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17732-562F-4003-BFEC-B1E4A2E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954B6-6114-4D4A-BF4B-A11FE52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96C4FD-EC2D-4F4F-97E8-EBDCC59589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8DE6-AF29-401C-A7A1-CB384842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ABF26-FF92-41CD-B074-5A9F0E29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D803B-D05C-42D4-B5DD-AC7997F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E2AE-22E2-47C5-ACC2-6D8B9211595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DA3E6-12D6-4176-9600-0897D0E2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140E7-8199-4AA6-9291-7959CB48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4;&#1086;&#1096;&#1091;&#1096;&#1072;&#1088;&#1099;.&#1088;&#1092;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4511497@mail.r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&#1084;&#1086;&#1096;&#1091;&#1096;&#1072;&#1088;&#1099;.&#1088;&#1092;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C844E-5638-4A6F-B4F4-87DD4A9C6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730" y="1970116"/>
            <a:ext cx="9080269" cy="252721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БЮЖДЕТ ДЛЯ ГРАЖДАН 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и 2023 годов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34A777-47AD-4EA4-B141-F89F0BC7B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701" y="4697467"/>
            <a:ext cx="9382124" cy="16557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ПОСЕЛОК ШУШАРЫ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15" y="277817"/>
            <a:ext cx="1354369" cy="1631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1" r="20191" b="9115"/>
          <a:stretch/>
        </p:blipFill>
        <p:spPr>
          <a:xfrm>
            <a:off x="5503025" y="345774"/>
            <a:ext cx="1205346" cy="12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105" y="150829"/>
            <a:ext cx="10515600" cy="5279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социально-экономического развития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774866"/>
              </p:ext>
            </p:extLst>
          </p:nvPr>
        </p:nvGraphicFramePr>
        <p:xfrm>
          <a:off x="992105" y="678729"/>
          <a:ext cx="9905879" cy="5928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785">
                  <a:extLst>
                    <a:ext uri="{9D8B030D-6E8A-4147-A177-3AD203B41FA5}">
                      <a16:colId xmlns:a16="http://schemas.microsoft.com/office/drawing/2014/main" val="447813387"/>
                    </a:ext>
                  </a:extLst>
                </a:gridCol>
                <a:gridCol w="3250012">
                  <a:extLst>
                    <a:ext uri="{9D8B030D-6E8A-4147-A177-3AD203B41FA5}">
                      <a16:colId xmlns:a16="http://schemas.microsoft.com/office/drawing/2014/main" val="145637005"/>
                    </a:ext>
                  </a:extLst>
                </a:gridCol>
                <a:gridCol w="1124434">
                  <a:extLst>
                    <a:ext uri="{9D8B030D-6E8A-4147-A177-3AD203B41FA5}">
                      <a16:colId xmlns:a16="http://schemas.microsoft.com/office/drawing/2014/main" val="640186967"/>
                    </a:ext>
                  </a:extLst>
                </a:gridCol>
                <a:gridCol w="1257592">
                  <a:extLst>
                    <a:ext uri="{9D8B030D-6E8A-4147-A177-3AD203B41FA5}">
                      <a16:colId xmlns:a16="http://schemas.microsoft.com/office/drawing/2014/main" val="3203693354"/>
                    </a:ext>
                  </a:extLst>
                </a:gridCol>
                <a:gridCol w="1258580">
                  <a:extLst>
                    <a:ext uri="{9D8B030D-6E8A-4147-A177-3AD203B41FA5}">
                      <a16:colId xmlns:a16="http://schemas.microsoft.com/office/drawing/2014/main" val="1522073775"/>
                    </a:ext>
                  </a:extLst>
                </a:gridCol>
                <a:gridCol w="1124434">
                  <a:extLst>
                    <a:ext uri="{9D8B030D-6E8A-4147-A177-3AD203B41FA5}">
                      <a16:colId xmlns:a16="http://schemas.microsoft.com/office/drawing/2014/main" val="2034835516"/>
                    </a:ext>
                  </a:extLst>
                </a:gridCol>
                <a:gridCol w="1225042">
                  <a:extLst>
                    <a:ext uri="{9D8B030D-6E8A-4147-A177-3AD203B41FA5}">
                      <a16:colId xmlns:a16="http://schemas.microsoft.com/office/drawing/2014/main" val="4006979106"/>
                    </a:ext>
                  </a:extLst>
                </a:gridCol>
              </a:tblGrid>
              <a:tr h="530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2652167070"/>
                  </a:ext>
                </a:extLst>
              </a:tr>
              <a:tr h="90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численность детей-сирот и детей, оставшихся без попечения родителей, выявленных и учтенных органом опеки и попечительства (чел.)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025015"/>
                  </a:ext>
                </a:extLst>
              </a:tr>
              <a:tr h="90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 численность детей-сирот и детей, оставшихся без попечения родителей, переданных на воспитание в приемные семьи (чел.)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97935"/>
                  </a:ext>
                </a:extLst>
              </a:tr>
              <a:tr h="1818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средств местного бюджета на проведение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праздничных и иных зрелищных мероприятий, мероприятий в области физической культуры и спортивных мероприятий, мероприятий по военно-патриотическому воспитанию граждан,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досуговых мероприятий для жителей муниципального образования (тыс. руб.)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10 142,6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7 515,3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13 650,0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14 910,0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14 910,0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6508858"/>
                  </a:ext>
                </a:extLst>
              </a:tr>
              <a:tr h="449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граждан муниципального образования, принявших участие в местных праздничных и иных зрелищных мероприятиях муниципального образования (чел.)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8 225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7 225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7 225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43405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105" y="150829"/>
            <a:ext cx="10515600" cy="5279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социально-экономического развития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39197"/>
              </p:ext>
            </p:extLst>
          </p:nvPr>
        </p:nvGraphicFramePr>
        <p:xfrm>
          <a:off x="992105" y="964479"/>
          <a:ext cx="9905879" cy="4948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785">
                  <a:extLst>
                    <a:ext uri="{9D8B030D-6E8A-4147-A177-3AD203B41FA5}">
                      <a16:colId xmlns:a16="http://schemas.microsoft.com/office/drawing/2014/main" val="447813387"/>
                    </a:ext>
                  </a:extLst>
                </a:gridCol>
                <a:gridCol w="3250012">
                  <a:extLst>
                    <a:ext uri="{9D8B030D-6E8A-4147-A177-3AD203B41FA5}">
                      <a16:colId xmlns:a16="http://schemas.microsoft.com/office/drawing/2014/main" val="145637005"/>
                    </a:ext>
                  </a:extLst>
                </a:gridCol>
                <a:gridCol w="1124434">
                  <a:extLst>
                    <a:ext uri="{9D8B030D-6E8A-4147-A177-3AD203B41FA5}">
                      <a16:colId xmlns:a16="http://schemas.microsoft.com/office/drawing/2014/main" val="640186967"/>
                    </a:ext>
                  </a:extLst>
                </a:gridCol>
                <a:gridCol w="1257592">
                  <a:extLst>
                    <a:ext uri="{9D8B030D-6E8A-4147-A177-3AD203B41FA5}">
                      <a16:colId xmlns:a16="http://schemas.microsoft.com/office/drawing/2014/main" val="3203693354"/>
                    </a:ext>
                  </a:extLst>
                </a:gridCol>
                <a:gridCol w="1258580">
                  <a:extLst>
                    <a:ext uri="{9D8B030D-6E8A-4147-A177-3AD203B41FA5}">
                      <a16:colId xmlns:a16="http://schemas.microsoft.com/office/drawing/2014/main" val="1522073775"/>
                    </a:ext>
                  </a:extLst>
                </a:gridCol>
                <a:gridCol w="1124434">
                  <a:extLst>
                    <a:ext uri="{9D8B030D-6E8A-4147-A177-3AD203B41FA5}">
                      <a16:colId xmlns:a16="http://schemas.microsoft.com/office/drawing/2014/main" val="2034835516"/>
                    </a:ext>
                  </a:extLst>
                </a:gridCol>
                <a:gridCol w="1225042">
                  <a:extLst>
                    <a:ext uri="{9D8B030D-6E8A-4147-A177-3AD203B41FA5}">
                      <a16:colId xmlns:a16="http://schemas.microsoft.com/office/drawing/2014/main" val="4006979106"/>
                    </a:ext>
                  </a:extLst>
                </a:gridCol>
              </a:tblGrid>
              <a:tr h="472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2652167070"/>
                  </a:ext>
                </a:extLst>
              </a:tr>
              <a:tr h="1611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граждан муниципального образования, принявших участие в мероприятиях по военно-патриотическому воспитанию граждан, досуговых мероприятиях для жителей муниципального образования (чел.)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025015"/>
                  </a:ext>
                </a:extLst>
              </a:tr>
              <a:tr h="1078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граждан муниципального образования, принявших участие в мероприятиях в области физической культуры и спортивных мероприятиях (чел.)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197935"/>
                  </a:ext>
                </a:extLst>
              </a:tr>
              <a:tr h="1619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Тираж муниципальных периодических печатных изданий (экз.)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650885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050" y="0"/>
            <a:ext cx="10515600" cy="93345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073129"/>
              </p:ext>
            </p:extLst>
          </p:nvPr>
        </p:nvGraphicFramePr>
        <p:xfrm>
          <a:off x="838200" y="857250"/>
          <a:ext cx="10620374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799872"/>
              </p:ext>
            </p:extLst>
          </p:nvPr>
        </p:nvGraphicFramePr>
        <p:xfrm>
          <a:off x="914400" y="806450"/>
          <a:ext cx="10629900" cy="558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476"/>
            <a:ext cx="10515600" cy="6730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8333385"/>
              </p:ext>
            </p:extLst>
          </p:nvPr>
        </p:nvGraphicFramePr>
        <p:xfrm>
          <a:off x="485775" y="857250"/>
          <a:ext cx="568642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0544190"/>
              </p:ext>
            </p:extLst>
          </p:nvPr>
        </p:nvGraphicFramePr>
        <p:xfrm>
          <a:off x="6248400" y="857250"/>
          <a:ext cx="5400675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143726"/>
              </p:ext>
            </p:extLst>
          </p:nvPr>
        </p:nvGraphicFramePr>
        <p:xfrm>
          <a:off x="733425" y="514350"/>
          <a:ext cx="10725150" cy="60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493"/>
            <a:ext cx="10515600" cy="6157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062" y="931026"/>
            <a:ext cx="10515600" cy="5320752"/>
          </a:xfrm>
        </p:spPr>
        <p:txBody>
          <a:bodyPr/>
          <a:lstStyle/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64032" y="856210"/>
            <a:ext cx="4463935" cy="881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расходования бюджетных средств определены: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2398525"/>
            <a:ext cx="5436523" cy="16747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23.09.2009 №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420-79 «Об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местного самоуправления в Санкт-Петербурге».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законе четко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 (статья 10).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9607" y="2398526"/>
            <a:ext cx="5525192" cy="25059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Переданными полномочиями.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Наделение органов местного самоуправления отдельными государственными полномочиями Санкт-Петербурга осуществляется законами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финансируется за счет средств бюджета Санкт-Петербурга, передаваемых в местные бюджеты в форме субвенций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64429" y="1737361"/>
            <a:ext cx="681644" cy="6611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" y="4688378"/>
            <a:ext cx="5436523" cy="18454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вопросов местного значения на 2021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2022-2023 годов Постановлением Местной администрации утверждено 23 муниципальные программы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3 ведомственные целевые программы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7290261" y="1711103"/>
            <a:ext cx="681644" cy="6611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863339" y="4073235"/>
            <a:ext cx="725286" cy="63815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ьная выноска 16"/>
          <p:cNvSpPr/>
          <p:nvPr/>
        </p:nvSpPr>
        <p:spPr>
          <a:xfrm>
            <a:off x="6209606" y="5403273"/>
            <a:ext cx="3915295" cy="1297391"/>
          </a:xfrm>
          <a:prstGeom prst="wedgeEllipseCallout">
            <a:avLst>
              <a:gd name="adj1" fmla="val -58463"/>
              <a:gd name="adj2" fmla="val -53102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программами можно ознакомиться на официальном сайте: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мошушары.рф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67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562674"/>
              </p:ext>
            </p:extLst>
          </p:nvPr>
        </p:nvGraphicFramePr>
        <p:xfrm>
          <a:off x="681644" y="773113"/>
          <a:ext cx="10672156" cy="552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6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67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285939"/>
              </p:ext>
            </p:extLst>
          </p:nvPr>
        </p:nvGraphicFramePr>
        <p:xfrm>
          <a:off x="939338" y="656706"/>
          <a:ext cx="10462087" cy="280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30491"/>
              </p:ext>
            </p:extLst>
          </p:nvPr>
        </p:nvGraphicFramePr>
        <p:xfrm>
          <a:off x="939338" y="3682538"/>
          <a:ext cx="10462087" cy="289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497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42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625408"/>
              </p:ext>
            </p:extLst>
          </p:nvPr>
        </p:nvGraphicFramePr>
        <p:xfrm>
          <a:off x="838200" y="681644"/>
          <a:ext cx="10217727" cy="590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97245" y="6061435"/>
            <a:ext cx="310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указаны в тыс.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24E71-A505-46F1-9E9B-3A71823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86" y="279218"/>
            <a:ext cx="3434839" cy="78018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C019C39-284A-4562-927D-A2E676E57757}"/>
              </a:ext>
            </a:extLst>
          </p:cNvPr>
          <p:cNvGrpSpPr>
            <a:grpSpLocks/>
          </p:cNvGrpSpPr>
          <p:nvPr/>
        </p:nvGrpSpPr>
        <p:grpSpPr bwMode="auto">
          <a:xfrm>
            <a:off x="893429" y="3264721"/>
            <a:ext cx="10285413" cy="555625"/>
            <a:chOff x="1248" y="1440"/>
            <a:chExt cx="6479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7C61A848-BAC6-425E-87B7-5548D74AFFB1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1775"/>
              <a:ext cx="6287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2C4DF107-26E9-4F31-9961-3DCD6B22045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1D3ADBF7-0603-4066-B8AC-FABC8E2A5D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7" y="1458"/>
              <a:ext cx="51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характеристики бюджета  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1D55A104-8362-4E40-9F26-E1203ACC73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7EE295A2-2B3D-4478-A486-E50E7C54805A}"/>
              </a:ext>
            </a:extLst>
          </p:cNvPr>
          <p:cNvGrpSpPr>
            <a:grpSpLocks/>
          </p:cNvGrpSpPr>
          <p:nvPr/>
        </p:nvGrpSpPr>
        <p:grpSpPr bwMode="auto">
          <a:xfrm>
            <a:off x="925775" y="1051966"/>
            <a:ext cx="10253663" cy="615950"/>
            <a:chOff x="1248" y="2030"/>
            <a:chExt cx="6459" cy="388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52160958-8981-4642-8E8E-BDDC6A552BA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6267" cy="3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7402352-CB6D-47A4-8427-2DD7E86573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BF8831BE-52FE-43D7-82AB-1E9651B96D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1" y="2042"/>
              <a:ext cx="10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Глоссарий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20140791-1822-493B-8204-2B7B5B51B32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196216D6-724D-4239-A09E-C6853E0234D3}"/>
              </a:ext>
            </a:extLst>
          </p:cNvPr>
          <p:cNvGrpSpPr>
            <a:grpSpLocks/>
          </p:cNvGrpSpPr>
          <p:nvPr/>
        </p:nvGrpSpPr>
        <p:grpSpPr bwMode="auto">
          <a:xfrm>
            <a:off x="893429" y="1813317"/>
            <a:ext cx="10285420" cy="555625"/>
            <a:chOff x="1248" y="2640"/>
            <a:chExt cx="6479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86EFDC1-59FB-46D7-8DCD-B1AB22A1DDC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984"/>
              <a:ext cx="6287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9F475B5-47CB-486C-BD4E-537E690F210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938AF541-4EDA-4B60-A158-74508D421AE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654"/>
              <a:ext cx="52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характеристики Муниципального образования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BBE584F3-1175-48F1-A5B2-BF230529E4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9B2CE1FB-4F89-4BAE-9821-48990C257C9D}"/>
              </a:ext>
            </a:extLst>
          </p:cNvPr>
          <p:cNvGrpSpPr>
            <a:grpSpLocks/>
          </p:cNvGrpSpPr>
          <p:nvPr/>
        </p:nvGrpSpPr>
        <p:grpSpPr bwMode="auto">
          <a:xfrm>
            <a:off x="889201" y="2518305"/>
            <a:ext cx="10290175" cy="554038"/>
            <a:chOff x="1248" y="3230"/>
            <a:chExt cx="6482" cy="349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E8E750E-5304-4481-A09F-99032D06AA8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78"/>
              <a:ext cx="6289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77CEF0BC-DA50-41DF-82B1-6233E9226F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11BBA428-DCC6-4E10-8131-D24587FFFA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0" y="3235"/>
              <a:ext cx="51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показатели социально – экономического развития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9B6F1F3C-D212-4931-A84C-83605C712D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99ACCC42-BF9E-439A-B1A9-22B74111EC20}"/>
              </a:ext>
            </a:extLst>
          </p:cNvPr>
          <p:cNvGrpSpPr>
            <a:grpSpLocks/>
          </p:cNvGrpSpPr>
          <p:nvPr/>
        </p:nvGrpSpPr>
        <p:grpSpPr bwMode="auto">
          <a:xfrm>
            <a:off x="848350" y="4004113"/>
            <a:ext cx="10329863" cy="577850"/>
            <a:chOff x="1248" y="3216"/>
            <a:chExt cx="6507" cy="364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1B514E8F-19F2-46C0-98E2-03B9B6B091F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3565"/>
              <a:ext cx="6315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9F673632-C568-44FB-A1B7-CC27A889505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B28537A3-1C3D-4B10-B652-6DE60FE98A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7" y="3216"/>
              <a:ext cx="153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F6E8AF6C-DF13-471A-B9D8-D34351AFB8D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99ACCC42-BF9E-439A-B1A9-22B74111EC20}"/>
              </a:ext>
            </a:extLst>
          </p:cNvPr>
          <p:cNvGrpSpPr>
            <a:grpSpLocks/>
          </p:cNvGrpSpPr>
          <p:nvPr/>
        </p:nvGrpSpPr>
        <p:grpSpPr bwMode="auto">
          <a:xfrm>
            <a:off x="817229" y="4781205"/>
            <a:ext cx="10361613" cy="577850"/>
            <a:chOff x="1248" y="3216"/>
            <a:chExt cx="6527" cy="364"/>
          </a:xfrm>
        </p:grpSpPr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1B514E8F-19F2-46C0-98E2-03B9B6B091F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3555"/>
              <a:ext cx="6335" cy="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9F673632-C568-44FB-A1B7-CC27A889505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id="{B28537A3-1C3D-4B10-B652-6DE60FE98A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7" y="3216"/>
              <a:ext cx="1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6">
              <a:extLst>
                <a:ext uri="{FF2B5EF4-FFF2-40B4-BE49-F238E27FC236}">
                  <a16:creationId xmlns:a16="http://schemas.microsoft.com/office/drawing/2014/main" id="{F6E8AF6C-DF13-471A-B9D8-D34351AFB8D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99ACCC42-BF9E-439A-B1A9-22B74111EC20}"/>
              </a:ext>
            </a:extLst>
          </p:cNvPr>
          <p:cNvGrpSpPr>
            <a:grpSpLocks/>
          </p:cNvGrpSpPr>
          <p:nvPr/>
        </p:nvGrpSpPr>
        <p:grpSpPr bwMode="auto">
          <a:xfrm>
            <a:off x="800634" y="5558367"/>
            <a:ext cx="10361613" cy="577850"/>
            <a:chOff x="1248" y="3216"/>
            <a:chExt cx="6527" cy="364"/>
          </a:xfrm>
        </p:grpSpPr>
        <p:sp>
          <p:nvSpPr>
            <p:cNvPr id="35" name="Line 23">
              <a:extLst>
                <a:ext uri="{FF2B5EF4-FFF2-40B4-BE49-F238E27FC236}">
                  <a16:creationId xmlns:a16="http://schemas.microsoft.com/office/drawing/2014/main" id="{1B514E8F-19F2-46C0-98E2-03B9B6B091F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3555"/>
              <a:ext cx="6335" cy="2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9F673632-C568-44FB-A1B7-CC27A889505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solidFill>
              <a:srgbClr val="B7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5">
              <a:extLst>
                <a:ext uri="{FF2B5EF4-FFF2-40B4-BE49-F238E27FC236}">
                  <a16:creationId xmlns:a16="http://schemas.microsoft.com/office/drawing/2014/main" id="{B28537A3-1C3D-4B10-B652-6DE60FE98A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7" y="3216"/>
              <a:ext cx="21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Контактная информация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6">
              <a:extLst>
                <a:ext uri="{FF2B5EF4-FFF2-40B4-BE49-F238E27FC236}">
                  <a16:creationId xmlns:a16="http://schemas.microsoft.com/office/drawing/2014/main" id="{F6E8AF6C-DF13-471A-B9D8-D34351AFB8D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42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88626"/>
              </p:ext>
            </p:extLst>
          </p:nvPr>
        </p:nvGraphicFramePr>
        <p:xfrm>
          <a:off x="838200" y="681644"/>
          <a:ext cx="10217727" cy="590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42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431979"/>
              </p:ext>
            </p:extLst>
          </p:nvPr>
        </p:nvGraphicFramePr>
        <p:xfrm>
          <a:off x="838200" y="681644"/>
          <a:ext cx="10217727" cy="590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47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114984"/>
              </p:ext>
            </p:extLst>
          </p:nvPr>
        </p:nvGraphicFramePr>
        <p:xfrm>
          <a:off x="838196" y="864519"/>
          <a:ext cx="10425551" cy="57548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232060">
                  <a:extLst>
                    <a:ext uri="{9D8B030D-6E8A-4147-A177-3AD203B41FA5}">
                      <a16:colId xmlns:a16="http://schemas.microsoft.com/office/drawing/2014/main" val="1274696092"/>
                    </a:ext>
                  </a:extLst>
                </a:gridCol>
                <a:gridCol w="1532927">
                  <a:extLst>
                    <a:ext uri="{9D8B030D-6E8A-4147-A177-3AD203B41FA5}">
                      <a16:colId xmlns:a16="http://schemas.microsoft.com/office/drawing/2014/main" val="523021221"/>
                    </a:ext>
                  </a:extLst>
                </a:gridCol>
                <a:gridCol w="1450512">
                  <a:extLst>
                    <a:ext uri="{9D8B030D-6E8A-4147-A177-3AD203B41FA5}">
                      <a16:colId xmlns:a16="http://schemas.microsoft.com/office/drawing/2014/main" val="971029158"/>
                    </a:ext>
                  </a:extLst>
                </a:gridCol>
                <a:gridCol w="1401062">
                  <a:extLst>
                    <a:ext uri="{9D8B030D-6E8A-4147-A177-3AD203B41FA5}">
                      <a16:colId xmlns:a16="http://schemas.microsoft.com/office/drawing/2014/main" val="165357581"/>
                    </a:ext>
                  </a:extLst>
                </a:gridCol>
                <a:gridCol w="1417545">
                  <a:extLst>
                    <a:ext uri="{9D8B030D-6E8A-4147-A177-3AD203B41FA5}">
                      <a16:colId xmlns:a16="http://schemas.microsoft.com/office/drawing/2014/main" val="1665319477"/>
                    </a:ext>
                  </a:extLst>
                </a:gridCol>
                <a:gridCol w="1391445">
                  <a:extLst>
                    <a:ext uri="{9D8B030D-6E8A-4147-A177-3AD203B41FA5}">
                      <a16:colId xmlns:a16="http://schemas.microsoft.com/office/drawing/2014/main" val="330825077"/>
                    </a:ext>
                  </a:extLst>
                </a:gridCol>
              </a:tblGrid>
              <a:tr h="6560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793146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33 401,8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30 700,0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39 872,4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50 134,4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9379405"/>
                  </a:ext>
                </a:extLst>
              </a:tr>
              <a:tr h="525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330815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0030097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113 357,7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104 592,1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183 917,6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185 069,1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192 401,9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5585521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2164997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3 595,5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3 589,3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8090619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12 948,4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9 811,5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10 440,0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1433063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32 572,3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34 773,6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34 214,0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4694321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807718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016571"/>
                  </a:ext>
                </a:extLst>
              </a:tr>
              <a:tr h="457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199 117,2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184 094,8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276 792,1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287 581,6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298 962,3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80598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" b="20409"/>
          <a:stretch/>
        </p:blipFill>
        <p:spPr>
          <a:xfrm>
            <a:off x="831850" y="866775"/>
            <a:ext cx="10235220" cy="5810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166688"/>
            <a:ext cx="10515600" cy="7000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28701"/>
            <a:ext cx="10515600" cy="5060950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администрация Муниципального образования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196626, Санкт-Петербург, поселок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Школьная, д. 5, лит. 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Адрес электронной почты: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4511497@mail.ru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Официальный сайт: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мошушары.рф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Телефон: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(812) 438-59-58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6" y="622169"/>
            <a:ext cx="10067827" cy="5704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349" y="179110"/>
            <a:ext cx="2884601" cy="74471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36949"/>
            <a:ext cx="10885668" cy="5052702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это документ, обеспечивающий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отчетов об 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доступной для граждан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(местный бюджет)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форма образования и расходования денежных средств, предназначенных для финансового обеспечения задач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местного самоуправления. Формирование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регламентировано Бюджетным кодексом Российской Федерации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денежные средства, поступающие в бюджет в безвозмездном и безвозвратном порядке в соответствии с законодательством Российской Федерации в распоряжение органов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денежные средства, предоставляемые из бюджета на выполнение органами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возложенных на них функций и задач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349" y="179110"/>
            <a:ext cx="2884601" cy="74471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036949"/>
            <a:ext cx="10885668" cy="5052702"/>
          </a:xfrm>
        </p:spPr>
        <p:txBody>
          <a:bodyPr/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b="1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-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Местной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администрации, который содержит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планируемых 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взаимоувязанных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задачам, срокам осуществления, исполнителям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достижение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и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социально-экономического развития муниципального  образования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970" algn="just">
              <a:lnSpc>
                <a:spcPct val="100000"/>
              </a:lnSpc>
              <a:spcBef>
                <a:spcPts val="1345"/>
              </a:spcBef>
            </a:pPr>
            <a:r>
              <a:rPr lang="ru-RU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целевая </a:t>
            </a:r>
            <a:r>
              <a:rPr lang="ru-RU" b="1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Местной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и содержащий комплекс мероприятий  (направлений расходования бюджетных средств),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конкретной задачи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экономического 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муниципального образования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970" algn="just">
              <a:lnSpc>
                <a:spcPct val="100000"/>
              </a:lnSpc>
            </a:pPr>
            <a:r>
              <a:rPr lang="ru-RU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b="1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</a:t>
            </a:r>
            <a:r>
              <a:rPr lang="ru-RU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включённые в муниципальные </a:t>
            </a:r>
            <a:r>
              <a:rPr lang="ru-RU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">
              <a:lnSpc>
                <a:spcPct val="100000"/>
              </a:lnSpc>
              <a:spcBef>
                <a:spcPts val="1345"/>
              </a:spcBef>
            </a:pPr>
            <a:endParaRPr lang="ru-RU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-28673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0057" y="103695"/>
            <a:ext cx="2615972" cy="70701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1517715"/>
            <a:ext cx="10668851" cy="4571935"/>
          </a:xfrm>
        </p:spPr>
        <p:txBody>
          <a:bodyPr numCol="2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–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доходами</a:t>
            </a:r>
          </a:p>
          <a:p>
            <a:pPr marL="12700" marR="447675" algn="just">
              <a:lnSpc>
                <a:spcPct val="100000"/>
              </a:lnSpc>
              <a:spcBef>
                <a:spcPts val="20"/>
              </a:spcBef>
            </a:pP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источниках покрытия дефицита (например,  </a:t>
            </a:r>
            <a:r>
              <a:rPr lang="ru-RU" sz="18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накопив-</a:t>
            </a:r>
            <a:r>
              <a:rPr lang="ru-RU" sz="18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шиеся</a:t>
            </a:r>
            <a:r>
              <a:rPr lang="ru-RU" sz="18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 на</a:t>
            </a:r>
            <a:r>
              <a:rPr lang="ru-RU" sz="18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счёте бюджета).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расходами</a:t>
            </a:r>
          </a:p>
          <a:p>
            <a:pPr algn="just"/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решение,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их использовать (например, накапливать  </a:t>
            </a:r>
            <a:r>
              <a:rPr lang="ru-RU" sz="18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резервы - остатки </a:t>
            </a:r>
            <a:r>
              <a:rPr lang="ru-RU" sz="18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счёте бюджета, погашать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долг).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0782" y="810705"/>
            <a:ext cx="6353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 бюджета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06" y="4364610"/>
            <a:ext cx="3306453" cy="2204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04" y="4364610"/>
            <a:ext cx="3306453" cy="2204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7744" y="4620822"/>
            <a:ext cx="14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9525" y="4805488"/>
            <a:ext cx="128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3538" y="4620822"/>
            <a:ext cx="128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9088" y="4805488"/>
            <a:ext cx="14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-1905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304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3030717"/>
            <a:ext cx="5157787" cy="5373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410" y="3532211"/>
            <a:ext cx="5157787" cy="2890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финансового обеспечения расходных обязательств, возникающих при выполнении переданных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3030717"/>
            <a:ext cx="5183188" cy="5373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577" y="3532210"/>
            <a:ext cx="5183188" cy="289028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5"/>
              </a:spcBef>
              <a:buNone/>
            </a:pP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безвозвратной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конкретной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их  </a:t>
            </a:r>
            <a:r>
              <a:rPr lang="ru-R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30777" y="904556"/>
            <a:ext cx="1051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средства, предоставляемые одним бюджетом бюджетной системы Российской Федерации другому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внутригородского муниципального образования поселок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представлены следующие виды межбюджетных трансфертов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онеты: скачать картинки, стоковые фото Монеты в хорошем качестве | 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6147"/>
          <a:stretch/>
        </p:blipFill>
        <p:spPr bwMode="auto">
          <a:xfrm>
            <a:off x="4285301" y="4977353"/>
            <a:ext cx="3624573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69" y="199505"/>
            <a:ext cx="10515600" cy="7618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поселок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283" y="1037917"/>
            <a:ext cx="7132117" cy="4635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2386" y="1578036"/>
            <a:ext cx="6101542" cy="475626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Шуша́ры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фин.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Suosaari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остров среди болота) - посёлок, внутригородское муниципальное образование в составе Пушкинского района города федерального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упоминается на карте как деревня с 1727 года.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 году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получили статус посёлка городского типа.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одним из крупнейших муниципальных образований Санкт-Петербурга, площадь которого составляет 10 650,8 га (106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состав Муниципального образования поселок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входят: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(Центральная усадьба);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Пулковское);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Славянка);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Ленсоветовский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Детскосельский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Ижора;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Нововесь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Колпинская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" b="3031"/>
          <a:stretch/>
        </p:blipFill>
        <p:spPr>
          <a:xfrm>
            <a:off x="6683432" y="1578036"/>
            <a:ext cx="5070763" cy="46315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895" y="273686"/>
            <a:ext cx="10515600" cy="7404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поселок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090822"/>
              </p:ext>
            </p:extLst>
          </p:nvPr>
        </p:nvGraphicFramePr>
        <p:xfrm>
          <a:off x="650449" y="1579563"/>
          <a:ext cx="10703351" cy="490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122220"/>
            <a:ext cx="1051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Муниципального образования поселок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680" y="150829"/>
            <a:ext cx="10515600" cy="5279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социально-экономического развития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9600"/>
            <a:ext cx="10515600" cy="548005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Главной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социально-экономического развития муниципального образования поселок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улучшение качества условий жизни населения муниципального образования поселок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Шушары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500442"/>
              </p:ext>
            </p:extLst>
          </p:nvPr>
        </p:nvGraphicFramePr>
        <p:xfrm>
          <a:off x="643020" y="1581150"/>
          <a:ext cx="10253580" cy="506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154">
                  <a:extLst>
                    <a:ext uri="{9D8B030D-6E8A-4147-A177-3AD203B41FA5}">
                      <a16:colId xmlns:a16="http://schemas.microsoft.com/office/drawing/2014/main" val="447813387"/>
                    </a:ext>
                  </a:extLst>
                </a:gridCol>
                <a:gridCol w="3364088">
                  <a:extLst>
                    <a:ext uri="{9D8B030D-6E8A-4147-A177-3AD203B41FA5}">
                      <a16:colId xmlns:a16="http://schemas.microsoft.com/office/drawing/2014/main" val="145637005"/>
                    </a:ext>
                  </a:extLst>
                </a:gridCol>
                <a:gridCol w="1163903">
                  <a:extLst>
                    <a:ext uri="{9D8B030D-6E8A-4147-A177-3AD203B41FA5}">
                      <a16:colId xmlns:a16="http://schemas.microsoft.com/office/drawing/2014/main" val="640186967"/>
                    </a:ext>
                  </a:extLst>
                </a:gridCol>
                <a:gridCol w="1301734">
                  <a:extLst>
                    <a:ext uri="{9D8B030D-6E8A-4147-A177-3AD203B41FA5}">
                      <a16:colId xmlns:a16="http://schemas.microsoft.com/office/drawing/2014/main" val="3203693354"/>
                    </a:ext>
                  </a:extLst>
                </a:gridCol>
                <a:gridCol w="1302756">
                  <a:extLst>
                    <a:ext uri="{9D8B030D-6E8A-4147-A177-3AD203B41FA5}">
                      <a16:colId xmlns:a16="http://schemas.microsoft.com/office/drawing/2014/main" val="1522073775"/>
                    </a:ext>
                  </a:extLst>
                </a:gridCol>
                <a:gridCol w="1163903">
                  <a:extLst>
                    <a:ext uri="{9D8B030D-6E8A-4147-A177-3AD203B41FA5}">
                      <a16:colId xmlns:a16="http://schemas.microsoft.com/office/drawing/2014/main" val="2034835516"/>
                    </a:ext>
                  </a:extLst>
                </a:gridCol>
                <a:gridCol w="1268042">
                  <a:extLst>
                    <a:ext uri="{9D8B030D-6E8A-4147-A177-3AD203B41FA5}">
                      <a16:colId xmlns:a16="http://schemas.microsoft.com/office/drawing/2014/main" val="4006979106"/>
                    </a:ext>
                  </a:extLst>
                </a:gridCol>
              </a:tblGrid>
              <a:tr h="500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2652167070"/>
                  </a:ext>
                </a:extLst>
              </a:tr>
              <a:tr h="25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84 979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92 116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1820025015"/>
                  </a:ext>
                </a:extLst>
              </a:tr>
              <a:tr h="308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353197935"/>
                  </a:ext>
                </a:extLst>
              </a:tr>
              <a:tr h="25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муниципального образования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726530"/>
                  </a:ext>
                </a:extLst>
              </a:tr>
              <a:tr h="4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199 064,2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187 013,8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276 792,1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287 581,6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298 962,3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616508858"/>
                  </a:ext>
                </a:extLst>
              </a:tr>
              <a:tr h="424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(тыс. руб.)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199 117,2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187 013,8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276 792,1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287 581,6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298 962,3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1674340505"/>
                  </a:ext>
                </a:extLst>
              </a:tr>
              <a:tr h="250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3302855933"/>
                  </a:ext>
                </a:extLst>
              </a:tr>
              <a:tr h="1061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средств местного бюджета на проведение благоустройства  территории муниципального образования (тыс. руб.)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56 942,1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54 779,1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107 715,2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105 818,6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109 981,4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2306677227"/>
                  </a:ext>
                </a:extLst>
              </a:tr>
              <a:tr h="750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для временного трудоустройства несовершеннолетних (ед.)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103712524"/>
                  </a:ext>
                </a:extLst>
              </a:tr>
              <a:tr h="849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  <a:tab pos="14446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организацию и финансирование временного трудоустройства несовершеннолетних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1 750,9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1 075,1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1 075,1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 anchor="ctr"/>
                </a:tc>
                <a:extLst>
                  <a:ext uri="{0D108BD9-81ED-4DB2-BD59-A6C34878D82A}">
                    <a16:rowId xmlns:a16="http://schemas.microsoft.com/office/drawing/2014/main" val="244147283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1400</Words>
  <Application>Microsoft Office PowerPoint</Application>
  <PresentationFormat>Широкоэкранный</PresentationFormat>
  <Paragraphs>433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БЮЖДЕТ ДЛЯ ГРАЖДАН  на 2021 год  и на плановый период  2022 и 2023 годов</vt:lpstr>
      <vt:lpstr>Содержание</vt:lpstr>
      <vt:lpstr>Глоссарий</vt:lpstr>
      <vt:lpstr>Глоссарий</vt:lpstr>
      <vt:lpstr>Глоссарий</vt:lpstr>
      <vt:lpstr>Глоссарий</vt:lpstr>
      <vt:lpstr>Основные характеристики  Муниципального образования поселок Шушары</vt:lpstr>
      <vt:lpstr>Основные характеристики  Муниципального образования поселок Шушары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Основные характеристики бюджета</vt:lpstr>
      <vt:lpstr>Доходы бюджета</vt:lpstr>
      <vt:lpstr>Доходы бюджета</vt:lpstr>
      <vt:lpstr>Доходы бюджета</vt:lpstr>
      <vt:lpstr>Расходы бюджета</vt:lpstr>
      <vt:lpstr>Расходы бюджета</vt:lpstr>
      <vt:lpstr>Расходы бюджета</vt:lpstr>
      <vt:lpstr>Расходы бюджета</vt:lpstr>
      <vt:lpstr>Расходы бюджета</vt:lpstr>
      <vt:lpstr>Расходы бюджета</vt:lpstr>
      <vt:lpstr>Расходы бюджета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momas</cp:lastModifiedBy>
  <cp:revision>116</cp:revision>
  <cp:lastPrinted>2021-05-17T14:29:47Z</cp:lastPrinted>
  <dcterms:created xsi:type="dcterms:W3CDTF">2020-10-04T10:34:15Z</dcterms:created>
  <dcterms:modified xsi:type="dcterms:W3CDTF">2021-06-30T07:02:45Z</dcterms:modified>
</cp:coreProperties>
</file>